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1" r:id="rId1"/>
  </p:sldMasterIdLst>
  <p:notesMasterIdLst>
    <p:notesMasterId r:id="rId19"/>
  </p:notesMasterIdLst>
  <p:sldIdLst>
    <p:sldId id="300" r:id="rId2"/>
    <p:sldId id="681" r:id="rId3"/>
    <p:sldId id="662" r:id="rId4"/>
    <p:sldId id="355" r:id="rId5"/>
    <p:sldId id="682" r:id="rId6"/>
    <p:sldId id="332" r:id="rId7"/>
    <p:sldId id="680" r:id="rId8"/>
    <p:sldId id="335" r:id="rId9"/>
    <p:sldId id="647" r:id="rId10"/>
    <p:sldId id="658" r:id="rId11"/>
    <p:sldId id="660" r:id="rId12"/>
    <p:sldId id="670" r:id="rId13"/>
    <p:sldId id="663" r:id="rId14"/>
    <p:sldId id="665" r:id="rId15"/>
    <p:sldId id="667" r:id="rId16"/>
    <p:sldId id="679" r:id="rId17"/>
    <p:sldId id="638" r:id="rId18"/>
  </p:sldIdLst>
  <p:sldSz cx="9144000" cy="5143500" type="screen16x9"/>
  <p:notesSz cx="6858000" cy="9144000"/>
  <p:embeddedFontLst>
    <p:embeddedFont>
      <p:font typeface="Source Sans Pro" panose="020B0503030403020204" pitchFamily="34" charset="0"/>
      <p:regular r:id="rId20"/>
      <p:bold r:id="rId21"/>
      <p:italic r:id="rId22"/>
      <p:boldItalic r:id="rId23"/>
    </p:embeddedFont>
    <p:embeddedFont>
      <p:font typeface="Source Sans Pro Black" panose="020B0803030403020204" pitchFamily="34" charset="0"/>
      <p:regular r:id="rId24"/>
      <p:bold r:id="rId25"/>
      <p:italic r:id="rId26"/>
      <p:boldItalic r:id="rId27"/>
    </p:embeddedFont>
    <p:embeddedFont>
      <p:font typeface="Source Sans Pro Semibold" panose="020B0603030403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8FF"/>
    <a:srgbClr val="7FFF7F"/>
    <a:srgbClr val="F79BFF"/>
    <a:srgbClr val="FADD7F"/>
    <a:srgbClr val="FF9664"/>
    <a:srgbClr val="E1F4F8"/>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23" autoAdjust="0"/>
    <p:restoredTop sz="82609" autoAdjust="0"/>
  </p:normalViewPr>
  <p:slideViewPr>
    <p:cSldViewPr snapToGrid="0">
      <p:cViewPr varScale="1">
        <p:scale>
          <a:sx n="117" d="100"/>
          <a:sy n="117" d="100"/>
        </p:scale>
        <p:origin x="2598" y="90"/>
      </p:cViewPr>
      <p:guideLst/>
    </p:cSldViewPr>
  </p:slideViewPr>
  <p:outlineViewPr>
    <p:cViewPr>
      <p:scale>
        <a:sx n="33" d="100"/>
        <a:sy n="33" d="100"/>
      </p:scale>
      <p:origin x="0" y="-318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03143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look at the single trial RTs across our players</a:t>
            </a:r>
          </a:p>
          <a:p>
            <a:r>
              <a:rPr lang="en-GB" dirty="0"/>
              <a:t>Main effect between causal and experienced players – a difference of 60 </a:t>
            </a:r>
            <a:r>
              <a:rPr lang="en-GB" dirty="0" err="1"/>
              <a:t>ms</a:t>
            </a:r>
            <a:r>
              <a:rPr lang="en-GB" dirty="0"/>
              <a:t> </a:t>
            </a:r>
          </a:p>
          <a:p>
            <a:r>
              <a:rPr lang="en-GB" dirty="0"/>
              <a:t>Main effect between casual and professional players – a difference of 89 </a:t>
            </a:r>
            <a:r>
              <a:rPr lang="en-GB" dirty="0" err="1"/>
              <a:t>ms</a:t>
            </a:r>
            <a:endParaRPr lang="en-GB" b="0" dirty="0"/>
          </a:p>
          <a:p>
            <a:r>
              <a:rPr lang="en-GB" b="0" dirty="0"/>
              <a:t>Suggests that on single trials, greater CS expertise is associated with faster processing speed</a:t>
            </a:r>
          </a:p>
          <a:p>
            <a:r>
              <a:rPr lang="en-GB" dirty="0"/>
              <a:t>For switch trials the Bayes Factor is much smaller than it is for single trials, just one group main effect:</a:t>
            </a:r>
          </a:p>
          <a:p>
            <a:r>
              <a:rPr lang="en-GB" dirty="0"/>
              <a:t>Main effect between causal and experienced players – a difference of 145 </a:t>
            </a:r>
            <a:r>
              <a:rPr lang="en-GB" dirty="0" err="1"/>
              <a:t>ms</a:t>
            </a:r>
            <a:r>
              <a:rPr lang="en-GB" dirty="0"/>
              <a:t> </a:t>
            </a:r>
          </a:p>
          <a:p>
            <a:r>
              <a:rPr lang="en-GB" dirty="0"/>
              <a:t>And the distributions are much wider for switch trials.</a:t>
            </a:r>
          </a:p>
          <a:p>
            <a:r>
              <a:rPr lang="en-GB" b="0" dirty="0"/>
              <a:t>Notice: Experienced players have the fastest RTs whilst our casual, aspiring and semi/professionals are much slower</a:t>
            </a:r>
          </a:p>
          <a:p>
            <a:r>
              <a:rPr lang="en-GB" b="0" dirty="0"/>
              <a:t>This of course, will have ramifications on mixing and switching costs. </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392514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Mixing Costs: </a:t>
            </a:r>
            <a:r>
              <a:rPr lang="en-GB" sz="1100" dirty="0">
                <a:solidFill>
                  <a:schemeClr val="bg2"/>
                </a:solidFill>
                <a:latin typeface="Source Sans Pro" panose="020B0503030403020204" pitchFamily="34" charset="0"/>
              </a:rPr>
              <a:t>RT performance cost of mixing two tasks (repetition trial RTs – single trial RTs)</a:t>
            </a:r>
          </a:p>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Switching Costs: </a:t>
            </a:r>
            <a:r>
              <a:rPr lang="en-GB" sz="1100" dirty="0">
                <a:solidFill>
                  <a:schemeClr val="bg2"/>
                </a:solidFill>
                <a:latin typeface="Source Sans Pro" panose="020B0503030403020204" pitchFamily="34" charset="0"/>
              </a:rPr>
              <a:t>RT performance cost of switching from one task to another (switch trial RTs – repetition trial RTs)</a:t>
            </a:r>
          </a:p>
          <a:p>
            <a:r>
              <a:rPr lang="en-GB" dirty="0"/>
              <a:t>Mixing costs were similar across groups, but switching costs were quite different.</a:t>
            </a:r>
          </a:p>
          <a:p>
            <a:r>
              <a:rPr lang="en-GB" dirty="0"/>
              <a:t>Main effect between experienced and causal players – a difference of 65 </a:t>
            </a:r>
            <a:r>
              <a:rPr lang="en-GB" dirty="0" err="1"/>
              <a:t>ms</a:t>
            </a:r>
            <a:r>
              <a:rPr lang="en-GB" dirty="0"/>
              <a:t> </a:t>
            </a:r>
          </a:p>
          <a:p>
            <a:r>
              <a:rPr lang="en-GB" dirty="0"/>
              <a:t>Main effect between experienced and professional players – a difference of 92 </a:t>
            </a:r>
            <a:r>
              <a:rPr lang="en-GB" dirty="0" err="1"/>
              <a:t>ms</a:t>
            </a:r>
            <a:endParaRPr lang="en-GB" dirty="0"/>
          </a:p>
          <a:p>
            <a:r>
              <a:rPr lang="en-GB" dirty="0"/>
              <a:t>Switching costs were </a:t>
            </a:r>
            <a:r>
              <a:rPr lang="en-GB" b="1" dirty="0"/>
              <a:t>lowest</a:t>
            </a:r>
            <a:r>
              <a:rPr lang="en-GB" dirty="0"/>
              <a:t> (</a:t>
            </a:r>
            <a:r>
              <a:rPr lang="en-GB" b="1" dirty="0"/>
              <a:t>best</a:t>
            </a:r>
            <a:r>
              <a:rPr lang="en-GB" dirty="0"/>
              <a:t>) in experienced players and </a:t>
            </a:r>
            <a:r>
              <a:rPr lang="en-GB" b="1" dirty="0"/>
              <a:t>highest</a:t>
            </a:r>
            <a:r>
              <a:rPr lang="en-GB" dirty="0"/>
              <a:t> (</a:t>
            </a:r>
            <a:r>
              <a:rPr lang="en-GB" b="1" dirty="0"/>
              <a:t>worse</a:t>
            </a:r>
            <a:r>
              <a:rPr lang="en-GB" dirty="0"/>
              <a:t>) in semi/professional players.</a:t>
            </a:r>
          </a:p>
          <a:p>
            <a:r>
              <a:rPr lang="en-GB" dirty="0"/>
              <a:t>Suggests that less expert CS players have greater switching ability compared to more expert players – opposite of what we would have expected. </a:t>
            </a:r>
          </a:p>
          <a:p>
            <a:r>
              <a:rPr lang="en-GB" dirty="0"/>
              <a:t>What does that mean? … we’ll come back to that.</a:t>
            </a:r>
          </a:p>
        </p:txBody>
      </p:sp>
    </p:spTree>
    <p:extLst>
      <p:ext uri="{BB962C8B-B14F-4D97-AF65-F5344CB8AC3E}">
        <p14:creationId xmlns:p14="http://schemas.microsoft.com/office/powerpoint/2010/main" val="337056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t>To investigate this further, we used a </a:t>
            </a:r>
            <a:r>
              <a:rPr lang="en-GB" sz="1800" b="1" dirty="0"/>
              <a:t>Drift-Diffusion Model, </a:t>
            </a:r>
            <a:r>
              <a:rPr lang="en-GB" sz="1800" b="0" dirty="0"/>
              <a:t>which is a </a:t>
            </a:r>
            <a:r>
              <a:rPr lang="en-GB" sz="1800" b="1" kern="1200" dirty="0">
                <a:solidFill>
                  <a:schemeClr val="bg2"/>
                </a:solidFill>
                <a:latin typeface="Source Sans Pro" panose="020B0503030403020204" pitchFamily="34" charset="0"/>
                <a:cs typeface="Times New Roman" panose="02020603050405020304" pitchFamily="18" charset="0"/>
              </a:rPr>
              <a:t>computational model of decision-making processes </a:t>
            </a:r>
            <a:r>
              <a:rPr lang="en-GB" sz="1800" b="0" kern="1200" dirty="0">
                <a:solidFill>
                  <a:schemeClr val="bg2"/>
                </a:solidFill>
                <a:latin typeface="Source Sans Pro" panose="020B0503030403020204" pitchFamily="34" charset="0"/>
                <a:cs typeface="Times New Roman" panose="02020603050405020304" pitchFamily="18" charset="0"/>
              </a:rPr>
              <a:t>which </a:t>
            </a:r>
            <a:r>
              <a:rPr lang="en-GB" sz="1800" b="0" dirty="0"/>
              <a:t>takes the </a:t>
            </a:r>
            <a:r>
              <a:rPr lang="en-GB" sz="1800" b="1" dirty="0"/>
              <a:t>RT</a:t>
            </a:r>
            <a:r>
              <a:rPr lang="en-GB" sz="1800" b="0" dirty="0"/>
              <a:t> and </a:t>
            </a:r>
            <a:r>
              <a:rPr lang="en-GB" sz="1800" b="1" dirty="0"/>
              <a:t>accuracy</a:t>
            </a:r>
            <a:r>
              <a:rPr lang="en-GB" sz="1800" b="0" dirty="0"/>
              <a:t> </a:t>
            </a:r>
            <a:r>
              <a:rPr lang="en-GB" sz="1800" b="1" dirty="0"/>
              <a:t>score</a:t>
            </a:r>
            <a:r>
              <a:rPr lang="en-GB" sz="1800" b="0" dirty="0"/>
              <a:t> measures from our </a:t>
            </a:r>
            <a:r>
              <a:rPr lang="en-GB" sz="1800" b="1" dirty="0"/>
              <a:t>Choice RT task </a:t>
            </a:r>
            <a:r>
              <a:rPr lang="en-GB" sz="1800" b="0" dirty="0"/>
              <a:t>and </a:t>
            </a:r>
            <a:r>
              <a:rPr lang="en-GB" sz="1800" b="1" dirty="0"/>
              <a:t>decomposes</a:t>
            </a:r>
            <a:r>
              <a:rPr lang="en-GB" sz="1800" b="0" dirty="0"/>
              <a:t> them into </a:t>
            </a:r>
            <a:r>
              <a:rPr lang="en-GB" sz="1800" b="1" dirty="0"/>
              <a:t>isolated components.</a:t>
            </a:r>
            <a:endParaRPr lang="en-GB" sz="1800" kern="1200" dirty="0">
              <a:solidFill>
                <a:schemeClr val="bg2"/>
              </a:solidFill>
              <a:latin typeface="Source Sans Pro" panose="020B0503030403020204" pitchFamily="34"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200" dirty="0">
                <a:solidFill>
                  <a:schemeClr val="bg2"/>
                </a:solidFill>
                <a:latin typeface="Source Sans Pro" panose="020B0503030403020204" pitchFamily="34" charset="0"/>
                <a:cs typeface="Times New Roman" panose="02020603050405020304" pitchFamily="18" charset="0"/>
              </a:rPr>
              <a:t>DDM parameters correspond to latent cognitive processes:</a:t>
            </a:r>
          </a:p>
          <a:p>
            <a:pPr lvl="0"/>
            <a:r>
              <a:rPr lang="en-GB" sz="1800" dirty="0">
                <a:effectLst/>
                <a:latin typeface="Times New Roman" panose="02020603050405020304" pitchFamily="18" charset="0"/>
                <a:ea typeface="Calibri" panose="020F0502020204030204" pitchFamily="34" charset="0"/>
              </a:rPr>
              <a:t>After the initial encoding of stimuli, for example, a shape that could be blue or green, there is a noisy period of evidence accumulation until the information is sufficiently clear.</a:t>
            </a:r>
          </a:p>
          <a:p>
            <a:pPr lvl="0"/>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slope of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information accumulation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drift rate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v</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how efficiently stimuli information is processed. Once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decisional threshold is reached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(i.e., if the shape is blue or green) then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is executed.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distance between the two choices reflects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caution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boundary separation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and indicates a possible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speed-accuracy-trade-off.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If the individual favours speed, their narrow boundary separation indicates low response caution whereas if they favour accuracy, their wide boundary reparation would indicate high response caution. A response is executed once a decision has been made (pressing a key).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final component,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non-decision time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t0</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the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time period of other processes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which are not related to the decision itself such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stimuli encoding and response execution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rPr>
              <a:t>The model provides additional insight into the underlying cognitive processes within a Choice RT Task, beyond that of RT and Accuracy Scores.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dirty="0">
              <a:effectLst/>
              <a:latin typeface="Times New Roman" panose="02020603050405020304" pitchFamily="18" charset="0"/>
              <a:ea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8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lang="en-GB"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75424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switch trials, our semi/professional players had the highest (best) drift rates.</a:t>
            </a:r>
          </a:p>
          <a:p>
            <a:r>
              <a:rPr lang="en-GB" dirty="0"/>
              <a:t>Main effect between aspiring and professional players – a difference of 0.50</a:t>
            </a:r>
          </a:p>
          <a:p>
            <a:r>
              <a:rPr lang="en-GB" dirty="0"/>
              <a:t>Suggests that more expert CS players have greater information accumulation on the more challenging switch trials, </a:t>
            </a:r>
            <a:r>
              <a:rPr lang="en-GB" dirty="0" err="1"/>
              <a:t>despire</a:t>
            </a:r>
            <a:r>
              <a:rPr lang="en-GB" dirty="0"/>
              <a:t> their greater switch costs we saw earlier. </a:t>
            </a:r>
          </a:p>
          <a:p>
            <a:r>
              <a:rPr lang="en-GB" dirty="0"/>
              <a:t>However, the data here is pretty noisy – distributions and flat and wide and we only have evidence in switch trials so not decisive evidence here. </a:t>
            </a:r>
          </a:p>
        </p:txBody>
      </p:sp>
    </p:spTree>
    <p:extLst>
      <p:ext uri="{BB962C8B-B14F-4D97-AF65-F5344CB8AC3E}">
        <p14:creationId xmlns:p14="http://schemas.microsoft.com/office/powerpoint/2010/main" val="292811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higher boundary separations, pretty close to casual players. </a:t>
            </a:r>
          </a:p>
          <a:p>
            <a:r>
              <a:rPr lang="en-GB" dirty="0"/>
              <a:t>Main effect between experienced and casual players – a difference of 0.27</a:t>
            </a:r>
          </a:p>
          <a:p>
            <a:r>
              <a:rPr lang="en-GB" dirty="0"/>
              <a:t>Suggests that more expert CS players show greater boundary separations on single trials, meaning they exhibit greater caution in their decision, suggesting that they prefer to gather more information before committing to their choice.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Again, the data here is pretty noisy—the distributions are flat and wide, and we only have evidence in single trials, so there is not decisive evidence here. </a:t>
            </a:r>
          </a:p>
          <a:p>
            <a:endParaRPr lang="en-GB" dirty="0"/>
          </a:p>
        </p:txBody>
      </p:sp>
    </p:spTree>
    <p:extLst>
      <p:ext uri="{BB962C8B-B14F-4D97-AF65-F5344CB8AC3E}">
        <p14:creationId xmlns:p14="http://schemas.microsoft.com/office/powerpoint/2010/main" val="3923095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shortest (best) non-decision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casual and professional players – a difference of 0.06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experienced and professional players – a difference of 0.05</a:t>
            </a:r>
          </a:p>
          <a:p>
            <a:r>
              <a:rPr lang="en-GB" dirty="0"/>
              <a:t>Suggests that more expert CS players have greater encoding and response execution on single trials, meaning that they process and respond to sensory information faster and more efficiently. This is evident in their fast RTs on single trials. </a:t>
            </a:r>
          </a:p>
          <a:p>
            <a:r>
              <a:rPr lang="en-GB" dirty="0"/>
              <a:t>Contrary to drift rates and boundary separations, the distributions are pretty normal here and we have decisive Bayesian evidence. </a:t>
            </a:r>
          </a:p>
          <a:p>
            <a:r>
              <a:rPr lang="en-GB" dirty="0"/>
              <a:t>Perhaps they key process responsible for faster RTs in more expert CS players is the advantages in non-decision time. </a:t>
            </a:r>
          </a:p>
        </p:txBody>
      </p:sp>
    </p:spTree>
    <p:extLst>
      <p:ext uri="{BB962C8B-B14F-4D97-AF65-F5344CB8AC3E}">
        <p14:creationId xmlns:p14="http://schemas.microsoft.com/office/powerpoint/2010/main" val="2400464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Finally, for the drift parameters, we found …</a:t>
            </a:r>
          </a:p>
          <a:p>
            <a:r>
              <a:rPr lang="en-GB" b="0" dirty="0"/>
              <a:t>Key component in FPS players fast decision making is fast encoding and motor response </a:t>
            </a:r>
          </a:p>
          <a:p>
            <a:r>
              <a:rPr lang="en-GB" b="0" dirty="0"/>
              <a:t>This might indicate greater </a:t>
            </a:r>
            <a:r>
              <a:rPr lang="en-GB" b="1" dirty="0"/>
              <a:t>cognitive efficiency </a:t>
            </a:r>
            <a:r>
              <a:rPr lang="en-GB" b="0" dirty="0"/>
              <a:t>– players can process information and generate a motor response with minimal delay or inefficiency. </a:t>
            </a:r>
          </a:p>
          <a:p>
            <a:pPr lvl="0"/>
            <a:r>
              <a:rPr lang="en-GB" b="0" dirty="0"/>
              <a:t>Capacity-efficiency model, which Claudia has done work on, in the context of video game training would be </a:t>
            </a:r>
            <a:r>
              <a:rPr lang="en-GB" b="0" dirty="0" err="1"/>
              <a:t>facintating</a:t>
            </a:r>
            <a:r>
              <a:rPr lang="en-GB" b="0" dirty="0"/>
              <a:t> to investigate here.</a:t>
            </a:r>
          </a:p>
          <a:p>
            <a:pPr lvl="1"/>
            <a:endParaRPr lang="en-GB" b="0" dirty="0"/>
          </a:p>
        </p:txBody>
      </p:sp>
    </p:spTree>
    <p:extLst>
      <p:ext uri="{BB962C8B-B14F-4D97-AF65-F5344CB8AC3E}">
        <p14:creationId xmlns:p14="http://schemas.microsoft.com/office/powerpoint/2010/main" val="3505609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1735963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4013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Sala et al. (2018)</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 no association between video game play</a:t>
            </a:r>
          </a:p>
          <a:p>
            <a:pPr marL="342900" lvl="0" indent="-342900">
              <a:lnSpc>
                <a:spcPct val="107000"/>
              </a:lnSpc>
              <a:buFont typeface="Symbol" panose="05050102010706020507" pitchFamily="18" charset="2"/>
              <a:buChar char=""/>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Bediou et al (2018; 2023), Smith &amp; </a:t>
            </a:r>
            <a:r>
              <a:rPr lang="en-GB" sz="1800" b="1" kern="100" dirty="0" err="1">
                <a:effectLst/>
                <a:latin typeface="Aptos" panose="020B0004020202020204" pitchFamily="34" charset="0"/>
                <a:ea typeface="Aptos" panose="020B0004020202020204" pitchFamily="34" charset="0"/>
                <a:cs typeface="Times New Roman" panose="02020603050405020304" pitchFamily="18" charset="0"/>
              </a:rPr>
              <a:t>Basak</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 (2023) </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found video game play to relate to advantages in a range of domains such as perception, attention and visuospatial skills</a:t>
            </a:r>
          </a:p>
          <a:p>
            <a:pPr marL="342900" lvl="0" indent="-342900">
              <a:lnSpc>
                <a:spcPct val="107000"/>
              </a:lnSpc>
              <a:buFont typeface="Symbol" panose="05050102010706020507" pitchFamily="18" charset="2"/>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However, the reason for these inconsistencies my be due to some methodological weaknesses</a:t>
            </a:r>
          </a:p>
          <a:p>
            <a:r>
              <a:rPr lang="en-GB" sz="1800" dirty="0"/>
              <a:t>Often researchers combine lots of video game genres in the same study (Mario Kart &amp; Call of Duty) – different gameplay likely has different cognitive correlates, so when we put them together it’s difficult to disentangle the cognitive correlates of specific games. </a:t>
            </a:r>
          </a:p>
          <a:p>
            <a:r>
              <a:rPr lang="en-GB" sz="1800" dirty="0"/>
              <a:t>Samples are pretty small, often entirely male and include people with limited video game experience – these players may not show any cognitive effects from play yet</a:t>
            </a:r>
          </a:p>
          <a:p>
            <a:r>
              <a:rPr lang="en-GB" sz="1800" dirty="0"/>
              <a:t>Studies which have examined video game skill or expertise typically use one of two measures (weekly hours of playtime &amp; self-rated expertise) - limited self-reported measures which don’t necessarily encapsulate video game expertise.</a:t>
            </a:r>
          </a:p>
        </p:txBody>
      </p:sp>
    </p:spTree>
    <p:extLst>
      <p:ext uri="{BB962C8B-B14F-4D97-AF65-F5344CB8AC3E}">
        <p14:creationId xmlns:p14="http://schemas.microsoft.com/office/powerpoint/2010/main" val="2990737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With that background in mind, we had two research questions.</a:t>
            </a:r>
          </a:p>
          <a:p>
            <a:r>
              <a:rPr lang="en-GB" dirty="0"/>
              <a:t>How should expertise in Counter-Strike be measured?</a:t>
            </a:r>
          </a:p>
          <a:p>
            <a:pPr lvl="1"/>
            <a:r>
              <a:rPr lang="en-GB" dirty="0"/>
              <a:t>We wanted to better understand </a:t>
            </a:r>
            <a:r>
              <a:rPr lang="en-GB" b="1" dirty="0"/>
              <a:t>what CS expertise is and how we can measure it. </a:t>
            </a:r>
          </a:p>
          <a:p>
            <a:pPr lvl="0"/>
            <a:r>
              <a:rPr lang="en-GB" dirty="0"/>
              <a:t>Secondly, following the </a:t>
            </a:r>
            <a:r>
              <a:rPr lang="en-GB" b="1" dirty="0"/>
              <a:t>promising</a:t>
            </a:r>
            <a:r>
              <a:rPr lang="en-GB" dirty="0"/>
              <a:t> </a:t>
            </a:r>
            <a:r>
              <a:rPr lang="en-GB" b="1" dirty="0"/>
              <a:t>meta-analytic findings </a:t>
            </a:r>
            <a:r>
              <a:rPr lang="en-GB" dirty="0"/>
              <a:t>regarding </a:t>
            </a:r>
            <a:r>
              <a:rPr lang="en-GB" b="1" dirty="0"/>
              <a:t>perceptual</a:t>
            </a:r>
            <a:r>
              <a:rPr lang="en-GB" dirty="0"/>
              <a:t> and </a:t>
            </a:r>
            <a:r>
              <a:rPr lang="en-GB" b="1" dirty="0"/>
              <a:t>multitasking</a:t>
            </a:r>
            <a:r>
              <a:rPr lang="en-GB" dirty="0"/>
              <a:t> performance in video game players, </a:t>
            </a:r>
          </a:p>
          <a:p>
            <a:pPr lvl="1"/>
            <a:r>
              <a:rPr lang="en-GB" dirty="0"/>
              <a:t>Wanted to investigate the relationship between CS expertise, processing speed and multitasking performance</a:t>
            </a:r>
          </a:p>
          <a:p>
            <a:pPr lvl="0"/>
            <a:r>
              <a:rPr lang="en-GB" dirty="0"/>
              <a:t>So we’re on the same page:</a:t>
            </a:r>
          </a:p>
          <a:p>
            <a:pPr lvl="1"/>
            <a:r>
              <a:rPr lang="en-GB" dirty="0"/>
              <a:t>Processing speed is our </a:t>
            </a:r>
            <a:r>
              <a:rPr lang="en-GB" b="1" dirty="0"/>
              <a:t>general</a:t>
            </a:r>
            <a:r>
              <a:rPr lang="en-GB" dirty="0"/>
              <a:t> </a:t>
            </a:r>
            <a:r>
              <a:rPr lang="en-GB" b="1" dirty="0"/>
              <a:t>ability</a:t>
            </a:r>
            <a:r>
              <a:rPr lang="en-GB" dirty="0"/>
              <a:t> to </a:t>
            </a:r>
            <a:r>
              <a:rPr lang="en-GB" b="1" dirty="0"/>
              <a:t>process information </a:t>
            </a:r>
            <a:r>
              <a:rPr lang="en-GB" dirty="0"/>
              <a:t>and is typically measured with RTs and accuracy scores</a:t>
            </a:r>
          </a:p>
          <a:p>
            <a:pPr lvl="1"/>
            <a:r>
              <a:rPr lang="en-GB" b="1" dirty="0"/>
              <a:t>Multitasking</a:t>
            </a:r>
            <a:r>
              <a:rPr lang="en-GB" dirty="0"/>
              <a:t> is our ability to </a:t>
            </a:r>
            <a:r>
              <a:rPr lang="en-GB" b="1" dirty="0"/>
              <a:t>do two or more tasks at the same time</a:t>
            </a:r>
            <a:r>
              <a:rPr lang="en-GB" dirty="0"/>
              <a:t>, typically measured by mixing and switching costs</a:t>
            </a:r>
          </a:p>
        </p:txBody>
      </p:sp>
    </p:spTree>
    <p:extLst>
      <p:ext uri="{BB962C8B-B14F-4D97-AF65-F5344CB8AC3E}">
        <p14:creationId xmlns:p14="http://schemas.microsoft.com/office/powerpoint/2010/main" val="380072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endParaRPr lang="en-GB" dirty="0"/>
          </a:p>
        </p:txBody>
      </p:sp>
    </p:spTree>
    <p:extLst>
      <p:ext uri="{BB962C8B-B14F-4D97-AF65-F5344CB8AC3E}">
        <p14:creationId xmlns:p14="http://schemas.microsoft.com/office/powerpoint/2010/main" val="1497014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29677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Following this, they completed a Questionnaire regarding CS expertise and skill which was informed by CS players who we interviewed ahead of this study</a:t>
            </a:r>
          </a:p>
        </p:txBody>
      </p:sp>
    </p:spTree>
    <p:extLst>
      <p:ext uri="{BB962C8B-B14F-4D97-AF65-F5344CB8AC3E}">
        <p14:creationId xmlns:p14="http://schemas.microsoft.com/office/powerpoint/2010/main" val="327196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305 people completed this study, and after pre-processing and accuracy filtering, we had a sample of 235, which was fantastic.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 The first thing we wanted to explore was our sample’s expertise; to do this, we put our </a:t>
            </a:r>
            <a:r>
              <a:rPr lang="en-GB" b="1" dirty="0"/>
              <a:t>four expertise variables </a:t>
            </a:r>
            <a:r>
              <a:rPr lang="en-GB" b="0" dirty="0"/>
              <a:t>into a </a:t>
            </a:r>
            <a:r>
              <a:rPr lang="en-GB" b="1" dirty="0"/>
              <a:t>k-means cluster analysis</a:t>
            </a:r>
            <a:r>
              <a:rPr lang="en-GB" b="0"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An</a:t>
            </a:r>
            <a:r>
              <a:rPr lang="en-GB" b="1" dirty="0"/>
              <a:t> unsupervised machine learning algorithm</a:t>
            </a:r>
            <a:r>
              <a:rPr lang="en-GB" dirty="0"/>
              <a:t> which groups </a:t>
            </a:r>
            <a:r>
              <a:rPr lang="en-GB" b="1" dirty="0"/>
              <a:t>observations</a:t>
            </a:r>
            <a:r>
              <a:rPr lang="en-GB" dirty="0"/>
              <a:t> into </a:t>
            </a:r>
            <a:r>
              <a:rPr lang="en-GB" b="1" dirty="0"/>
              <a:t>k-cluster groups </a:t>
            </a:r>
            <a:r>
              <a:rPr lang="en-GB" dirty="0"/>
              <a:t>with </a:t>
            </a:r>
            <a:r>
              <a:rPr lang="en-GB" b="1" dirty="0"/>
              <a:t>minimum within-cluster variation</a:t>
            </a:r>
            <a:r>
              <a:rPr lang="en-GB" dirty="0"/>
              <a:t>. </a:t>
            </a:r>
          </a:p>
          <a:p>
            <a:r>
              <a:rPr lang="en-GB" dirty="0"/>
              <a:t>Analysis suggested that </a:t>
            </a:r>
            <a:r>
              <a:rPr lang="en-GB" b="1" dirty="0"/>
              <a:t>4 Cluster Groups </a:t>
            </a:r>
            <a:r>
              <a:rPr lang="en-GB" dirty="0"/>
              <a:t>would best </a:t>
            </a:r>
            <a:r>
              <a:rPr lang="en-GB" b="1" dirty="0"/>
              <a:t>fit</a:t>
            </a:r>
            <a:r>
              <a:rPr lang="en-GB" dirty="0"/>
              <a:t> our data: Semi/Pro, Aspiring, Experienced and Novice players. </a:t>
            </a:r>
          </a:p>
          <a:p>
            <a:r>
              <a:rPr lang="en-GB" dirty="0"/>
              <a:t>3d scatter plot with our variables on the following axis:</a:t>
            </a:r>
          </a:p>
          <a:p>
            <a:pPr lvl="1"/>
            <a:r>
              <a:rPr lang="en-GB" b="1" dirty="0"/>
              <a:t>weekly hours </a:t>
            </a:r>
            <a:r>
              <a:rPr lang="en-GB" dirty="0"/>
              <a:t>on the </a:t>
            </a:r>
            <a:r>
              <a:rPr lang="en-GB" b="1" dirty="0"/>
              <a:t>x</a:t>
            </a:r>
          </a:p>
          <a:p>
            <a:pPr lvl="1"/>
            <a:r>
              <a:rPr lang="en-GB" b="1" dirty="0"/>
              <a:t>total hours </a:t>
            </a:r>
            <a:r>
              <a:rPr lang="en-GB" b="0" dirty="0"/>
              <a:t>on the </a:t>
            </a:r>
            <a:r>
              <a:rPr lang="en-GB" b="1" dirty="0"/>
              <a:t>y</a:t>
            </a:r>
          </a:p>
          <a:p>
            <a:pPr lvl="1"/>
            <a:r>
              <a:rPr lang="en-GB" b="1" dirty="0"/>
              <a:t>current ranking </a:t>
            </a:r>
            <a:r>
              <a:rPr lang="en-GB" dirty="0"/>
              <a:t>on the </a:t>
            </a:r>
            <a:r>
              <a:rPr lang="en-GB" b="1" dirty="0"/>
              <a:t>z</a:t>
            </a:r>
            <a:r>
              <a:rPr lang="en-GB" dirty="0"/>
              <a:t> in the </a:t>
            </a:r>
            <a:r>
              <a:rPr lang="en-GB" b="1" dirty="0"/>
              <a:t>left</a:t>
            </a:r>
            <a:r>
              <a:rPr lang="en-GB" dirty="0"/>
              <a:t> plot and </a:t>
            </a:r>
            <a:r>
              <a:rPr lang="en-GB" b="1" dirty="0"/>
              <a:t>self-rated expertise </a:t>
            </a:r>
            <a:r>
              <a:rPr lang="en-GB" dirty="0"/>
              <a:t>on the </a:t>
            </a:r>
            <a:r>
              <a:rPr lang="en-GB" b="1" dirty="0"/>
              <a:t>z</a:t>
            </a:r>
            <a:r>
              <a:rPr lang="en-GB" dirty="0"/>
              <a:t> in the </a:t>
            </a:r>
            <a:r>
              <a:rPr lang="en-GB" b="1" dirty="0"/>
              <a:t>right</a:t>
            </a:r>
            <a:r>
              <a:rPr lang="en-GB" dirty="0"/>
              <a:t> plot</a:t>
            </a:r>
          </a:p>
          <a:p>
            <a:r>
              <a:rPr lang="en-GB" dirty="0"/>
              <a:t>Displays the </a:t>
            </a:r>
            <a:r>
              <a:rPr lang="en-GB" b="1" dirty="0"/>
              <a:t>range</a:t>
            </a:r>
            <a:r>
              <a:rPr lang="en-GB" dirty="0"/>
              <a:t> of expertise in our participants, suggests that CS expertise is </a:t>
            </a:r>
            <a:r>
              <a:rPr lang="en-GB" b="1" dirty="0"/>
              <a:t>non-linear </a:t>
            </a:r>
            <a:r>
              <a:rPr lang="en-GB" dirty="0"/>
              <a:t>and can be measured with a </a:t>
            </a:r>
            <a:r>
              <a:rPr lang="en-GB" b="1" dirty="0"/>
              <a:t>multitude</a:t>
            </a:r>
            <a:r>
              <a:rPr lang="en-GB" dirty="0"/>
              <a:t> of measures. </a:t>
            </a:r>
          </a:p>
          <a:p>
            <a:r>
              <a:rPr lang="en-GB" dirty="0"/>
              <a:t>Clustering gives us an amazing overview of the expertise of our sample – in greater depth than would have been possible with one measure of video game expertise.</a:t>
            </a:r>
          </a:p>
          <a:p>
            <a:r>
              <a:rPr lang="en-GB" dirty="0"/>
              <a:t>So how did our expertise groups do on the task?</a:t>
            </a:r>
          </a:p>
        </p:txBody>
      </p:sp>
    </p:spTree>
    <p:extLst>
      <p:ext uri="{BB962C8B-B14F-4D97-AF65-F5344CB8AC3E}">
        <p14:creationId xmlns:p14="http://schemas.microsoft.com/office/powerpoint/2010/main" val="255691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Raincloud plot: </a:t>
            </a:r>
          </a:p>
          <a:p>
            <a:pPr lvl="1"/>
            <a:r>
              <a:rPr lang="en-GB" b="1" dirty="0"/>
              <a:t>X axis = </a:t>
            </a:r>
            <a:r>
              <a:rPr lang="en-GB" b="0" dirty="0"/>
              <a:t>Mean</a:t>
            </a:r>
            <a:r>
              <a:rPr lang="en-GB" b="1" dirty="0"/>
              <a:t> </a:t>
            </a:r>
            <a:r>
              <a:rPr lang="en-GB" b="0" dirty="0"/>
              <a:t>RTs</a:t>
            </a:r>
          </a:p>
          <a:p>
            <a:pPr lvl="1"/>
            <a:r>
              <a:rPr lang="en-GB" b="1" dirty="0"/>
              <a:t>Y axis = </a:t>
            </a:r>
            <a:r>
              <a:rPr lang="en-GB" b="0" dirty="0"/>
              <a:t>expertise groups</a:t>
            </a:r>
          </a:p>
          <a:p>
            <a:pPr lvl="1"/>
            <a:r>
              <a:rPr lang="en-GB" b="1" dirty="0"/>
              <a:t>Dots</a:t>
            </a:r>
            <a:r>
              <a:rPr lang="en-GB" dirty="0"/>
              <a:t> = participant</a:t>
            </a:r>
          </a:p>
          <a:p>
            <a:pPr lvl="1"/>
            <a:r>
              <a:rPr lang="en-GB" b="1" dirty="0"/>
              <a:t>Box plot </a:t>
            </a:r>
            <a:r>
              <a:rPr lang="en-GB" dirty="0"/>
              <a:t>= summarises data from each group in terms of the </a:t>
            </a:r>
            <a:r>
              <a:rPr lang="en-GB" b="1" dirty="0"/>
              <a:t>maximum, minimum, interquartile range and median</a:t>
            </a:r>
          </a:p>
          <a:p>
            <a:pPr lvl="1"/>
            <a:r>
              <a:rPr lang="en-GB" b="1" dirty="0"/>
              <a:t>Cloud</a:t>
            </a:r>
            <a:r>
              <a:rPr lang="en-GB" dirty="0"/>
              <a:t> = distribution</a:t>
            </a:r>
          </a:p>
          <a:p>
            <a:r>
              <a:rPr lang="en-GB" dirty="0"/>
              <a:t>Main effect between causal and experienced players – a difference of 70 </a:t>
            </a:r>
            <a:r>
              <a:rPr lang="en-GB" dirty="0" err="1"/>
              <a:t>ms</a:t>
            </a:r>
            <a:r>
              <a:rPr lang="en-GB" dirty="0"/>
              <a:t> </a:t>
            </a:r>
          </a:p>
          <a:p>
            <a:r>
              <a:rPr lang="en-GB" dirty="0"/>
              <a:t>Main effect between casual and professional players – a difference of 86 </a:t>
            </a:r>
            <a:r>
              <a:rPr lang="en-GB" dirty="0" err="1"/>
              <a:t>ms</a:t>
            </a:r>
            <a:endParaRPr lang="en-GB" dirty="0"/>
          </a:p>
          <a:p>
            <a:r>
              <a:rPr lang="en-GB" dirty="0"/>
              <a:t>Suggests that greater CS expertise is associated with faster processing speed performance with no sacrifices in accuracy. </a:t>
            </a:r>
          </a:p>
          <a:p>
            <a:r>
              <a:rPr lang="en-GB" dirty="0"/>
              <a:t>But how did our expertise groups differ across the different trial types? </a:t>
            </a:r>
          </a:p>
        </p:txBody>
      </p:sp>
    </p:spTree>
    <p:extLst>
      <p:ext uri="{BB962C8B-B14F-4D97-AF65-F5344CB8AC3E}">
        <p14:creationId xmlns:p14="http://schemas.microsoft.com/office/powerpoint/2010/main" val="247860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4.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7.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jpe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5.jpe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EDD7-DF74-EF8C-E4B3-5740FC7C80DD}"/>
              </a:ext>
            </a:extLst>
          </p:cNvPr>
          <p:cNvSpPr>
            <a:spLocks noGrp="1"/>
          </p:cNvSpPr>
          <p:nvPr>
            <p:ph type="title"/>
          </p:nvPr>
        </p:nvSpPr>
        <p:spPr/>
        <p:txBody>
          <a:bodyPr/>
          <a:lstStyle/>
          <a:p>
            <a:r>
              <a:rPr lang="en-GB" sz="3200" dirty="0"/>
              <a:t>Cognitive correlates of First-Person Shooter gaming: A cross-sectional study of</a:t>
            </a:r>
            <a:br>
              <a:rPr lang="en-GB" sz="3200" dirty="0"/>
            </a:br>
            <a:r>
              <a:rPr lang="en-GB" sz="3200" dirty="0"/>
              <a:t>Counter-Strike players</a:t>
            </a:r>
            <a:endParaRPr lang="en-US" sz="3200" dirty="0"/>
          </a:p>
        </p:txBody>
      </p:sp>
      <p:sp>
        <p:nvSpPr>
          <p:cNvPr id="3" name="Text Placeholder 2">
            <a:extLst>
              <a:ext uri="{FF2B5EF4-FFF2-40B4-BE49-F238E27FC236}">
                <a16:creationId xmlns:a16="http://schemas.microsoft.com/office/drawing/2014/main" id="{268BAA00-096B-4DA3-E946-FC29564705EA}"/>
              </a:ext>
            </a:extLst>
          </p:cNvPr>
          <p:cNvSpPr>
            <a:spLocks noGrp="1"/>
          </p:cNvSpPr>
          <p:nvPr>
            <p:ph type="body" sz="quarter" idx="11"/>
          </p:nvPr>
        </p:nvSpPr>
        <p:spPr>
          <a:xfrm>
            <a:off x="165100" y="3167109"/>
            <a:ext cx="4692650" cy="889538"/>
          </a:xfrm>
        </p:spPr>
        <p:txBody>
          <a:bodyPr>
            <a:normAutofit fontScale="92500"/>
          </a:bodyPr>
          <a:lstStyle/>
          <a:p>
            <a:r>
              <a:rPr lang="en-US" dirty="0"/>
              <a:t>Eleanor R. A. Hyde, Robert Schmidt, Daniel J. Carroll and Claudia C. von Bastian</a:t>
            </a:r>
          </a:p>
        </p:txBody>
      </p:sp>
      <p:sp>
        <p:nvSpPr>
          <p:cNvPr id="9" name="Text Placeholder 8">
            <a:extLst>
              <a:ext uri="{FF2B5EF4-FFF2-40B4-BE49-F238E27FC236}">
                <a16:creationId xmlns:a16="http://schemas.microsoft.com/office/drawing/2014/main" id="{29434806-7350-5269-9082-0B1164FE00A5}"/>
              </a:ext>
            </a:extLst>
          </p:cNvPr>
          <p:cNvSpPr>
            <a:spLocks noGrp="1"/>
          </p:cNvSpPr>
          <p:nvPr>
            <p:ph type="body" sz="quarter" idx="12"/>
          </p:nvPr>
        </p:nvSpPr>
        <p:spPr/>
        <p:txBody>
          <a:bodyPr>
            <a:normAutofit/>
          </a:bodyPr>
          <a:lstStyle/>
          <a:p>
            <a:r>
              <a:rPr lang="en-US" dirty="0"/>
              <a:t>31/20/2024</a:t>
            </a:r>
          </a:p>
          <a:p>
            <a:endParaRPr lang="en-GB" dirty="0"/>
          </a:p>
        </p:txBody>
      </p:sp>
      <p:sp>
        <p:nvSpPr>
          <p:cNvPr id="4" name="Text Placeholder 3">
            <a:extLst>
              <a:ext uri="{FF2B5EF4-FFF2-40B4-BE49-F238E27FC236}">
                <a16:creationId xmlns:a16="http://schemas.microsoft.com/office/drawing/2014/main" id="{2A222ED1-B347-DB98-8F92-4FEFD4AE660C}"/>
              </a:ext>
            </a:extLst>
          </p:cNvPr>
          <p:cNvSpPr>
            <a:spLocks noGrp="1"/>
          </p:cNvSpPr>
          <p:nvPr>
            <p:ph type="body" sz="quarter" idx="13"/>
          </p:nvPr>
        </p:nvSpPr>
        <p:spPr/>
        <p:txBody>
          <a:bodyPr/>
          <a:lstStyle/>
          <a:p>
            <a:r>
              <a:rPr lang="en-GB" dirty="0"/>
              <a:t>ERC 2024</a:t>
            </a:r>
          </a:p>
        </p:txBody>
      </p:sp>
    </p:spTree>
    <p:extLst>
      <p:ext uri="{BB962C8B-B14F-4D97-AF65-F5344CB8AC3E}">
        <p14:creationId xmlns:p14="http://schemas.microsoft.com/office/powerpoint/2010/main" val="3649438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triangles with different colors&#10;&#10;Description automatically generated with medium confidence">
            <a:extLst>
              <a:ext uri="{FF2B5EF4-FFF2-40B4-BE49-F238E27FC236}">
                <a16:creationId xmlns:a16="http://schemas.microsoft.com/office/drawing/2014/main" id="{B65AD28E-5E81-28FA-8EAB-54EBEBDFAA01}"/>
              </a:ext>
            </a:extLst>
          </p:cNvPr>
          <p:cNvPicPr>
            <a:picLocks noChangeAspect="1"/>
          </p:cNvPicPr>
          <p:nvPr/>
        </p:nvPicPr>
        <p:blipFill>
          <a:blip r:embed="rId4"/>
          <a:stretch>
            <a:fillRect/>
          </a:stretch>
        </p:blipFill>
        <p:spPr>
          <a:xfrm>
            <a:off x="196850" y="2457449"/>
            <a:ext cx="4441414" cy="2220707"/>
          </a:xfrm>
          <a:prstGeom prst="rect">
            <a:avLst/>
          </a:prstGeom>
        </p:spPr>
      </p:pic>
      <p:pic>
        <p:nvPicPr>
          <p:cNvPr id="12" name="Picture 11" descr="A group of colored shapes&#10;&#10;Description automatically generated with medium confidence">
            <a:extLst>
              <a:ext uri="{FF2B5EF4-FFF2-40B4-BE49-F238E27FC236}">
                <a16:creationId xmlns:a16="http://schemas.microsoft.com/office/drawing/2014/main" id="{9300D6C8-AB6A-0EB8-FE82-1B2E6E11DA33}"/>
              </a:ext>
            </a:extLst>
          </p:cNvPr>
          <p:cNvPicPr>
            <a:picLocks noChangeAspect="1"/>
          </p:cNvPicPr>
          <p:nvPr/>
        </p:nvPicPr>
        <p:blipFill>
          <a:blip r:embed="rId5"/>
          <a:stretch>
            <a:fillRect/>
          </a:stretch>
        </p:blipFill>
        <p:spPr>
          <a:xfrm>
            <a:off x="4658845" y="2457449"/>
            <a:ext cx="4441413" cy="2220707"/>
          </a:xfrm>
          <a:prstGeom prst="rect">
            <a:avLst/>
          </a:prstGeom>
        </p:spPr>
      </p:pic>
    </p:spTree>
    <p:custDataLst>
      <p:tags r:id="rId1"/>
    </p:custDataLst>
    <p:extLst>
      <p:ext uri="{BB962C8B-B14F-4D97-AF65-F5344CB8AC3E}">
        <p14:creationId xmlns:p14="http://schemas.microsoft.com/office/powerpoint/2010/main" val="6132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Multitasking Costs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mixing costs</a:t>
            </a:r>
            <a:r>
              <a:rPr lang="en-GB" dirty="0"/>
              <a:t>. But </a:t>
            </a:r>
            <a:r>
              <a:rPr lang="en-GB" b="1" dirty="0">
                <a:solidFill>
                  <a:schemeClr val="tx2"/>
                </a:solidFill>
              </a:rPr>
              <a:t>substantial evidence </a:t>
            </a:r>
            <a:r>
              <a:rPr lang="en-GB" dirty="0"/>
              <a:t>in favour of a main effect of expertise group on </a:t>
            </a:r>
            <a:r>
              <a:rPr lang="en-GB" b="1" dirty="0"/>
              <a:t>switching costs: </a:t>
            </a:r>
            <a:r>
              <a:rPr lang="en-GB" b="1" i="1" dirty="0">
                <a:solidFill>
                  <a:schemeClr val="accent3"/>
                </a:solidFill>
              </a:rPr>
              <a:t>p </a:t>
            </a:r>
            <a:r>
              <a:rPr lang="en-GB" b="1" dirty="0">
                <a:solidFill>
                  <a:schemeClr val="accent3"/>
                </a:solidFill>
              </a:rPr>
              <a:t>&lt;.006, BF = 6.56</a:t>
            </a:r>
          </a:p>
          <a:p>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arrows with different colors&#10;&#10;Description automatically generated">
            <a:extLst>
              <a:ext uri="{FF2B5EF4-FFF2-40B4-BE49-F238E27FC236}">
                <a16:creationId xmlns:a16="http://schemas.microsoft.com/office/drawing/2014/main" id="{52C4A756-20BC-4D05-A6C9-777FDC0A81C3}"/>
              </a:ext>
            </a:extLst>
          </p:cNvPr>
          <p:cNvPicPr>
            <a:picLocks noChangeAspect="1"/>
          </p:cNvPicPr>
          <p:nvPr/>
        </p:nvPicPr>
        <p:blipFill>
          <a:blip r:embed="rId4"/>
          <a:stretch>
            <a:fillRect/>
          </a:stretch>
        </p:blipFill>
        <p:spPr>
          <a:xfrm>
            <a:off x="1788304" y="2468400"/>
            <a:ext cx="5040000" cy="2520000"/>
          </a:xfrm>
          <a:prstGeom prst="rect">
            <a:avLst/>
          </a:prstGeom>
        </p:spPr>
      </p:pic>
      <p:sp>
        <p:nvSpPr>
          <p:cNvPr id="6" name="TextBox 5">
            <a:extLst>
              <a:ext uri="{FF2B5EF4-FFF2-40B4-BE49-F238E27FC236}">
                <a16:creationId xmlns:a16="http://schemas.microsoft.com/office/drawing/2014/main" id="{FDA4765B-E493-94E3-E2C8-703841E1A308}"/>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200.19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5F0AE1CE-4182-0E81-5B7E-B310D1373E8D}"/>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227.72</a:t>
            </a:r>
            <a:r>
              <a:rPr lang="en-GB" sz="2000" dirty="0">
                <a:solidFill>
                  <a:srgbClr val="7FFF7F"/>
                </a:solidFill>
                <a:effectLst/>
                <a:latin typeface="Source Sans Pro" panose="020B0503030403020204" pitchFamily="34" charset="0"/>
                <a:ea typeface="Calibri" panose="020F0502020204030204" pitchFamily="34" charset="0"/>
              </a:rPr>
              <a:t>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FD8F8115-3D8F-6221-1F09-E8F2E6DF8588}"/>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135.64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BEC22A0B-D971-7AFD-3F29-772C8AE8F012}"/>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205.77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91384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Drift-diffusion model (DDM)</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grpSp>
        <p:nvGrpSpPr>
          <p:cNvPr id="99" name="Group 98">
            <a:extLst>
              <a:ext uri="{FF2B5EF4-FFF2-40B4-BE49-F238E27FC236}">
                <a16:creationId xmlns:a16="http://schemas.microsoft.com/office/drawing/2014/main" id="{2EEAA9A6-2320-FA8B-5F71-5C03DC9CB256}"/>
              </a:ext>
            </a:extLst>
          </p:cNvPr>
          <p:cNvGrpSpPr/>
          <p:nvPr/>
        </p:nvGrpSpPr>
        <p:grpSpPr>
          <a:xfrm>
            <a:off x="4537675" y="1662122"/>
            <a:ext cx="4136335" cy="3357891"/>
            <a:chOff x="4537675" y="1662122"/>
            <a:chExt cx="4136335" cy="3357891"/>
          </a:xfrm>
        </p:grpSpPr>
        <p:grpSp>
          <p:nvGrpSpPr>
            <p:cNvPr id="75" name="Group 74">
              <a:extLst>
                <a:ext uri="{FF2B5EF4-FFF2-40B4-BE49-F238E27FC236}">
                  <a16:creationId xmlns:a16="http://schemas.microsoft.com/office/drawing/2014/main" id="{A787A0A8-D581-3634-5A0A-B29AA5C325FF}"/>
                </a:ext>
              </a:extLst>
            </p:cNvPr>
            <p:cNvGrpSpPr/>
            <p:nvPr/>
          </p:nvGrpSpPr>
          <p:grpSpPr>
            <a:xfrm>
              <a:off x="4537675" y="1662122"/>
              <a:ext cx="4136335" cy="3010149"/>
              <a:chOff x="34581" y="180000"/>
              <a:chExt cx="4603119" cy="415908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9" name="TextBox 88">
                <a:extLst>
                  <a:ext uri="{FF2B5EF4-FFF2-40B4-BE49-F238E27FC236}">
                    <a16:creationId xmlns:a16="http://schemas.microsoft.com/office/drawing/2014/main" id="{7CBACD31-3495-C628-3A73-E605DF541FF3}"/>
                  </a:ext>
                </a:extLst>
              </p:cNvPr>
              <p:cNvSpPr txBox="1"/>
              <p:nvPr/>
            </p:nvSpPr>
            <p:spPr>
              <a:xfrm>
                <a:off x="476285" y="773352"/>
                <a:ext cx="2304071"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Drift Rate (</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sp>
            <p:nvSpPr>
              <p:cNvPr id="90" name="TextBox 89">
                <a:extLst>
                  <a:ext uri="{FF2B5EF4-FFF2-40B4-BE49-F238E27FC236}">
                    <a16:creationId xmlns:a16="http://schemas.microsoft.com/office/drawing/2014/main" id="{A1D8A8DF-EED7-D962-221E-F61C4B1D9D33}"/>
                  </a:ext>
                </a:extLst>
              </p:cNvPr>
              <p:cNvSpPr txBox="1"/>
              <p:nvPr/>
            </p:nvSpPr>
            <p:spPr>
              <a:xfrm>
                <a:off x="3884181" y="731489"/>
                <a:ext cx="753519" cy="1941015"/>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Boundary Separation (</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91" name="Straight Arrow Connector 90">
                <a:extLst>
                  <a:ext uri="{FF2B5EF4-FFF2-40B4-BE49-F238E27FC236}">
                    <a16:creationId xmlns:a16="http://schemas.microsoft.com/office/drawing/2014/main" id="{B1C153F7-1EAD-1F86-3A44-49CAA6D95B18}"/>
                  </a:ext>
                </a:extLst>
              </p:cNvPr>
              <p:cNvCxnSpPr/>
              <p:nvPr/>
            </p:nvCxnSpPr>
            <p:spPr>
              <a:xfrm>
                <a:off x="3965101" y="822481"/>
                <a:ext cx="0" cy="1781580"/>
              </a:xfrm>
              <a:prstGeom prst="straightConnector1">
                <a:avLst/>
              </a:prstGeom>
              <a:noFill/>
              <a:ln w="19050" cap="flat" cmpd="sng" algn="ctr">
                <a:solidFill>
                  <a:schemeClr val="accent4"/>
                </a:solidFill>
                <a:prstDash val="solid"/>
                <a:miter lim="800000"/>
                <a:headEnd type="triangle"/>
                <a:tailEnd type="triangle"/>
              </a:ln>
              <a:effectLst/>
            </p:spPr>
          </p:cxnSp>
          <p:sp>
            <p:nvSpPr>
              <p:cNvPr id="92" name="Right Brace 91">
                <a:extLst>
                  <a:ext uri="{FF2B5EF4-FFF2-40B4-BE49-F238E27FC236}">
                    <a16:creationId xmlns:a16="http://schemas.microsoft.com/office/drawing/2014/main" id="{FC5C4547-951C-C121-4DCD-55AC2CE83FCC}"/>
                  </a:ext>
                </a:extLst>
              </p:cNvPr>
              <p:cNvSpPr/>
              <p:nvPr/>
            </p:nvSpPr>
            <p:spPr>
              <a:xfrm rot="5400000">
                <a:off x="393722" y="2964318"/>
                <a:ext cx="360000" cy="761132"/>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93" name="Right Brace 92">
                <a:extLst>
                  <a:ext uri="{FF2B5EF4-FFF2-40B4-BE49-F238E27FC236}">
                    <a16:creationId xmlns:a16="http://schemas.microsoft.com/office/drawing/2014/main" id="{9BF67C9A-3D8B-CDA3-9E94-8C978EA562BF}"/>
                  </a:ext>
                </a:extLst>
              </p:cNvPr>
              <p:cNvSpPr/>
              <p:nvPr/>
            </p:nvSpPr>
            <p:spPr>
              <a:xfrm rot="5400000">
                <a:off x="2034711" y="2102034"/>
                <a:ext cx="360000" cy="2466844"/>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ource Sans Pro" panose="020B0503030403020204" pitchFamily="34" charset="0"/>
                  <a:ea typeface="+mn-ea"/>
                  <a:cs typeface="+mn-cs"/>
                </a:endParaRPr>
              </a:p>
            </p:txBody>
          </p:sp>
          <p:sp>
            <p:nvSpPr>
              <p:cNvPr id="94" name="Right Brace 93">
                <a:extLst>
                  <a:ext uri="{FF2B5EF4-FFF2-40B4-BE49-F238E27FC236}">
                    <a16:creationId xmlns:a16="http://schemas.microsoft.com/office/drawing/2014/main" id="{827E9FEA-2317-7D3A-3788-68E964032D46}"/>
                  </a:ext>
                </a:extLst>
              </p:cNvPr>
              <p:cNvSpPr/>
              <p:nvPr/>
            </p:nvSpPr>
            <p:spPr>
              <a:xfrm rot="5400000">
                <a:off x="3820035" y="2822335"/>
                <a:ext cx="360000" cy="1026241"/>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
            <p:nvSpPr>
              <p:cNvPr id="95" name="TextBox 94">
                <a:extLst>
                  <a:ext uri="{FF2B5EF4-FFF2-40B4-BE49-F238E27FC236}">
                    <a16:creationId xmlns:a16="http://schemas.microsoft.com/office/drawing/2014/main" id="{FA278A10-F861-385A-AEF5-ABEAAF772AC2}"/>
                  </a:ext>
                </a:extLst>
              </p:cNvPr>
              <p:cNvSpPr txBox="1"/>
              <p:nvPr/>
            </p:nvSpPr>
            <p:spPr>
              <a:xfrm>
                <a:off x="34581" y="3529630"/>
                <a:ext cx="1140398"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Stimuli Encoding</a:t>
                </a:r>
              </a:p>
            </p:txBody>
          </p:sp>
          <p:sp>
            <p:nvSpPr>
              <p:cNvPr id="96" name="TextBox 95">
                <a:extLst>
                  <a:ext uri="{FF2B5EF4-FFF2-40B4-BE49-F238E27FC236}">
                    <a16:creationId xmlns:a16="http://schemas.microsoft.com/office/drawing/2014/main" id="{9245B477-4F74-F564-0713-4B454BDF0630}"/>
                  </a:ext>
                </a:extLst>
              </p:cNvPr>
              <p:cNvSpPr txBox="1"/>
              <p:nvPr/>
            </p:nvSpPr>
            <p:spPr>
              <a:xfrm>
                <a:off x="981288" y="3596544"/>
                <a:ext cx="2466844" cy="338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Decision Time</a:t>
                </a:r>
              </a:p>
            </p:txBody>
          </p:sp>
          <p:sp>
            <p:nvSpPr>
              <p:cNvPr id="97" name="TextBox 96">
                <a:extLst>
                  <a:ext uri="{FF2B5EF4-FFF2-40B4-BE49-F238E27FC236}">
                    <a16:creationId xmlns:a16="http://schemas.microsoft.com/office/drawing/2014/main" id="{372A38C3-2135-DA0D-028B-6766DA16DC56}"/>
                  </a:ext>
                </a:extLst>
              </p:cNvPr>
              <p:cNvSpPr txBox="1"/>
              <p:nvPr/>
            </p:nvSpPr>
            <p:spPr>
              <a:xfrm>
                <a:off x="3403927" y="3531108"/>
                <a:ext cx="1192213"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Response Execution</a:t>
                </a:r>
              </a:p>
            </p:txBody>
          </p: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98" name="TextBox 97">
              <a:extLst>
                <a:ext uri="{FF2B5EF4-FFF2-40B4-BE49-F238E27FC236}">
                  <a16:creationId xmlns:a16="http://schemas.microsoft.com/office/drawing/2014/main" id="{FB66F68D-5924-D5D0-DDFA-DDE0B50B4DC3}"/>
                </a:ext>
              </a:extLst>
            </p:cNvPr>
            <p:cNvSpPr txBox="1"/>
            <p:nvPr/>
          </p:nvSpPr>
          <p:spPr>
            <a:xfrm>
              <a:off x="5512787" y="4681459"/>
              <a:ext cx="221669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Non-decision time (</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grpSp>
      <p:pic>
        <p:nvPicPr>
          <p:cNvPr id="3" name="Picture 2" descr="A group of arrows with different colored triangles&#10;&#10;Description automatically generated">
            <a:extLst>
              <a:ext uri="{FF2B5EF4-FFF2-40B4-BE49-F238E27FC236}">
                <a16:creationId xmlns:a16="http://schemas.microsoft.com/office/drawing/2014/main" id="{61BFD1A2-DA14-66D3-4F4C-228733DAEDC7}"/>
              </a:ext>
            </a:extLst>
          </p:cNvPr>
          <p:cNvPicPr>
            <a:picLocks noChangeAspect="1"/>
          </p:cNvPicPr>
          <p:nvPr/>
        </p:nvPicPr>
        <p:blipFill>
          <a:blip r:embed="rId3"/>
          <a:stretch>
            <a:fillRect/>
          </a:stretch>
        </p:blipFill>
        <p:spPr>
          <a:xfrm>
            <a:off x="196974" y="2511201"/>
            <a:ext cx="4320000" cy="2160000"/>
          </a:xfrm>
          <a:prstGeom prst="rect">
            <a:avLst/>
          </a:prstGeom>
        </p:spPr>
      </p:pic>
      <p:pic>
        <p:nvPicPr>
          <p:cNvPr id="17" name="Graphic 16" descr="Line arrow: Counter-clockwise curve with solid fill">
            <a:extLst>
              <a:ext uri="{FF2B5EF4-FFF2-40B4-BE49-F238E27FC236}">
                <a16:creationId xmlns:a16="http://schemas.microsoft.com/office/drawing/2014/main" id="{FC198F96-742A-4457-A1EE-EC8B84854C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283493" flipH="1">
            <a:off x="3920290" y="1944151"/>
            <a:ext cx="1024754" cy="1024754"/>
          </a:xfrm>
          <a:prstGeom prst="rect">
            <a:avLst/>
          </a:prstGeom>
        </p:spPr>
      </p:pic>
      <p:sp>
        <p:nvSpPr>
          <p:cNvPr id="5" name="Text Placeholder 2">
            <a:extLst>
              <a:ext uri="{FF2B5EF4-FFF2-40B4-BE49-F238E27FC236}">
                <a16:creationId xmlns:a16="http://schemas.microsoft.com/office/drawing/2014/main" id="{8AD0F4E1-806D-5EA1-5DD7-78AB387D60EF}"/>
              </a:ext>
            </a:extLst>
          </p:cNvPr>
          <p:cNvSpPr txBox="1">
            <a:spLocks/>
          </p:cNvSpPr>
          <p:nvPr/>
        </p:nvSpPr>
        <p:spPr>
          <a:xfrm>
            <a:off x="128200" y="773807"/>
            <a:ext cx="3654522" cy="2160000"/>
          </a:xfrm>
          <a:prstGeom prst="rect">
            <a:avLst/>
          </a:prstGeom>
          <a:solidFill>
            <a:schemeClr val="tx1"/>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lvl="0">
              <a:lnSpc>
                <a:spcPct val="100000"/>
              </a:lnSpc>
              <a:buClrTx/>
              <a:buSzTx/>
              <a:defRPr/>
            </a:pPr>
            <a:r>
              <a:rPr lang="en-GB" sz="2000" b="1" kern="1200" dirty="0">
                <a:solidFill>
                  <a:schemeClr val="tx2"/>
                </a:solidFill>
                <a:latin typeface="Source Sans Pro" panose="020B0503030403020204" pitchFamily="34" charset="0"/>
                <a:cs typeface="Times New Roman" panose="02020603050405020304" pitchFamily="18" charset="0"/>
              </a:rPr>
              <a:t>1. Drift Rate (</a:t>
            </a:r>
            <a:r>
              <a:rPr lang="en-GB" sz="2000" b="1" i="1" kern="1200" dirty="0">
                <a:solidFill>
                  <a:schemeClr val="tx2"/>
                </a:solidFill>
                <a:latin typeface="Source Sans Pro" panose="020B0503030403020204" pitchFamily="34" charset="0"/>
                <a:cs typeface="Times New Roman" panose="02020603050405020304" pitchFamily="18" charset="0"/>
              </a:rPr>
              <a:t>v</a:t>
            </a:r>
            <a:r>
              <a:rPr lang="en-GB" sz="2000" b="1" kern="1200" dirty="0">
                <a:solidFill>
                  <a:schemeClr val="tx2"/>
                </a:solidFill>
                <a:latin typeface="Source Sans Pro" panose="020B0503030403020204" pitchFamily="34" charset="0"/>
                <a:cs typeface="Times New Roman" panose="02020603050405020304" pitchFamily="18" charset="0"/>
              </a:rPr>
              <a:t>)</a:t>
            </a:r>
          </a:p>
          <a:p>
            <a:pPr marL="0" lv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information accumulation</a:t>
            </a:r>
          </a:p>
          <a:p>
            <a:pPr marL="0">
              <a:lnSpc>
                <a:spcPct val="100000"/>
              </a:lnSpc>
              <a:buClrTx/>
              <a:buSzTx/>
              <a:defRPr/>
            </a:pPr>
            <a:r>
              <a:rPr lang="en-GB" sz="2000" b="1" kern="1200" dirty="0">
                <a:solidFill>
                  <a:schemeClr val="accent4"/>
                </a:solidFill>
                <a:latin typeface="Source Sans Pro" panose="020B0503030403020204" pitchFamily="34" charset="0"/>
                <a:cs typeface="Times New Roman" panose="02020603050405020304" pitchFamily="18" charset="0"/>
              </a:rPr>
              <a:t>2. Boundary Separation (</a:t>
            </a:r>
            <a:r>
              <a:rPr lang="en-GB" sz="2000" b="1" i="1" kern="1200" dirty="0">
                <a:solidFill>
                  <a:schemeClr val="accent4"/>
                </a:solidFill>
                <a:latin typeface="Source Sans Pro" panose="020B0503030403020204" pitchFamily="34" charset="0"/>
                <a:cs typeface="Times New Roman" panose="02020603050405020304" pitchFamily="18" charset="0"/>
              </a:rPr>
              <a:t>a</a:t>
            </a:r>
            <a:r>
              <a:rPr lang="en-GB" sz="2000" b="1" kern="1200" dirty="0">
                <a:solidFill>
                  <a:schemeClr val="accent4"/>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response caution</a:t>
            </a:r>
          </a:p>
          <a:p>
            <a:pPr marL="0">
              <a:lnSpc>
                <a:spcPct val="100000"/>
              </a:lnSpc>
              <a:buClrTx/>
              <a:buSzTx/>
              <a:defRPr/>
            </a:pPr>
            <a:r>
              <a:rPr lang="en-GB" sz="2000" b="1" kern="1200" dirty="0">
                <a:solidFill>
                  <a:schemeClr val="accent3"/>
                </a:solidFill>
                <a:latin typeface="Source Sans Pro" panose="020B0503030403020204" pitchFamily="34" charset="0"/>
                <a:cs typeface="Times New Roman" panose="02020603050405020304" pitchFamily="18" charset="0"/>
              </a:rPr>
              <a:t>3. Non-decision time (</a:t>
            </a:r>
            <a:r>
              <a:rPr lang="en-GB" sz="2000" b="1" i="1" kern="1200" dirty="0">
                <a:solidFill>
                  <a:schemeClr val="accent3"/>
                </a:solidFill>
                <a:latin typeface="Source Sans Pro" panose="020B0503030403020204" pitchFamily="34" charset="0"/>
                <a:cs typeface="Times New Roman" panose="02020603050405020304" pitchFamily="18" charset="0"/>
              </a:rPr>
              <a:t>t0</a:t>
            </a:r>
            <a:r>
              <a:rPr lang="en-GB" sz="2000" b="1" kern="1200" dirty="0">
                <a:solidFill>
                  <a:schemeClr val="accent3"/>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other non-decisional processes</a:t>
            </a:r>
          </a:p>
        </p:txBody>
      </p:sp>
    </p:spTree>
    <p:extLst>
      <p:ext uri="{BB962C8B-B14F-4D97-AF65-F5344CB8AC3E}">
        <p14:creationId xmlns:p14="http://schemas.microsoft.com/office/powerpoint/2010/main" val="22008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Drift rates (</a:t>
            </a:r>
            <a:r>
              <a:rPr lang="en-GB" i="1" dirty="0"/>
              <a:t>v</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single trial </a:t>
            </a:r>
            <a:r>
              <a:rPr lang="en-GB" dirty="0"/>
              <a:t>or</a:t>
            </a:r>
            <a:r>
              <a:rPr lang="en-GB" b="1" dirty="0"/>
              <a:t> repetition trial drift rates. </a:t>
            </a:r>
            <a:r>
              <a:rPr lang="en-GB" dirty="0">
                <a:solidFill>
                  <a:schemeClr val="bg2"/>
                </a:solidFill>
              </a:rPr>
              <a:t>But, </a:t>
            </a:r>
            <a:r>
              <a:rPr lang="en-GB" b="1" dirty="0">
                <a:solidFill>
                  <a:schemeClr val="tx2"/>
                </a:solidFill>
              </a:rPr>
              <a:t>substantial evidence </a:t>
            </a:r>
            <a:r>
              <a:rPr lang="en-GB" dirty="0"/>
              <a:t>in favour of a main effect of expertise group on </a:t>
            </a:r>
            <a:r>
              <a:rPr lang="en-GB" b="1" dirty="0"/>
              <a:t>switch drift rates</a:t>
            </a:r>
            <a:r>
              <a:rPr lang="en-GB" dirty="0"/>
              <a:t>:</a:t>
            </a:r>
            <a:r>
              <a:rPr lang="en-GB" b="1" dirty="0"/>
              <a:t> </a:t>
            </a:r>
            <a:r>
              <a:rPr lang="en-GB" b="1" i="1" dirty="0">
                <a:solidFill>
                  <a:schemeClr val="accent3"/>
                </a:solidFill>
              </a:rPr>
              <a:t>p </a:t>
            </a:r>
            <a:r>
              <a:rPr lang="en-GB" b="1" dirty="0">
                <a:solidFill>
                  <a:schemeClr val="accent3"/>
                </a:solidFill>
              </a:rPr>
              <a:t>=.006, BF = 3.67</a:t>
            </a:r>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colored triangles&#10;&#10;Description automatically generated with medium confidence">
            <a:extLst>
              <a:ext uri="{FF2B5EF4-FFF2-40B4-BE49-F238E27FC236}">
                <a16:creationId xmlns:a16="http://schemas.microsoft.com/office/drawing/2014/main" id="{7A68B0D5-48DE-AE5E-65EB-3D393EF9FAB1}"/>
              </a:ext>
            </a:extLst>
          </p:cNvPr>
          <p:cNvPicPr>
            <a:picLocks noChangeAspect="1"/>
          </p:cNvPicPr>
          <p:nvPr/>
        </p:nvPicPr>
        <p:blipFill>
          <a:blip r:embed="rId4"/>
          <a:stretch>
            <a:fillRect/>
          </a:stretch>
        </p:blipFill>
        <p:spPr>
          <a:xfrm>
            <a:off x="1883486" y="2441118"/>
            <a:ext cx="5040000" cy="2520000"/>
          </a:xfrm>
          <a:prstGeom prst="rect">
            <a:avLst/>
          </a:prstGeom>
        </p:spPr>
      </p:pic>
      <p:sp>
        <p:nvSpPr>
          <p:cNvPr id="5" name="TextBox 4">
            <a:extLst>
              <a:ext uri="{FF2B5EF4-FFF2-40B4-BE49-F238E27FC236}">
                <a16:creationId xmlns:a16="http://schemas.microsoft.com/office/drawing/2014/main" id="{72FC218D-5779-11D2-367A-FC6FFBE8DE55}"/>
              </a:ext>
            </a:extLst>
          </p:cNvPr>
          <p:cNvSpPr txBox="1"/>
          <p:nvPr/>
        </p:nvSpPr>
        <p:spPr>
          <a:xfrm>
            <a:off x="2389577" y="2347018"/>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1.44</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A653FECB-01A5-94E1-E24B-2E8F6ACA9B64}"/>
              </a:ext>
            </a:extLst>
          </p:cNvPr>
          <p:cNvSpPr txBox="1"/>
          <p:nvPr/>
        </p:nvSpPr>
        <p:spPr>
          <a:xfrm>
            <a:off x="5921409" y="2361804"/>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1.83</a:t>
            </a:r>
          </a:p>
        </p:txBody>
      </p:sp>
      <p:sp>
        <p:nvSpPr>
          <p:cNvPr id="9" name="TextBox 8">
            <a:extLst>
              <a:ext uri="{FF2B5EF4-FFF2-40B4-BE49-F238E27FC236}">
                <a16:creationId xmlns:a16="http://schemas.microsoft.com/office/drawing/2014/main" id="{E4808117-7D16-B195-EC42-71512F3CCB0C}"/>
              </a:ext>
            </a:extLst>
          </p:cNvPr>
          <p:cNvSpPr txBox="1"/>
          <p:nvPr/>
        </p:nvSpPr>
        <p:spPr>
          <a:xfrm>
            <a:off x="3542623" y="2361747"/>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1.58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3C6BD385-BE59-3D30-C717-C43164B44DCB}"/>
              </a:ext>
            </a:extLst>
          </p:cNvPr>
          <p:cNvSpPr txBox="1"/>
          <p:nvPr/>
        </p:nvSpPr>
        <p:spPr>
          <a:xfrm>
            <a:off x="4695668" y="2361747"/>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1.35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48" name="TextBox 47">
            <a:extLst>
              <a:ext uri="{FF2B5EF4-FFF2-40B4-BE49-F238E27FC236}">
                <a16:creationId xmlns:a16="http://schemas.microsoft.com/office/drawing/2014/main" id="{AC6843B5-2582-723C-9A36-31D4A178A4FE}"/>
              </a:ext>
            </a:extLst>
          </p:cNvPr>
          <p:cNvSpPr txBox="1"/>
          <p:nvPr/>
        </p:nvSpPr>
        <p:spPr>
          <a:xfrm>
            <a:off x="7499923" y="3810603"/>
            <a:ext cx="720000" cy="3600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grpSp>
        <p:nvGrpSpPr>
          <p:cNvPr id="49" name="Group 48">
            <a:extLst>
              <a:ext uri="{FF2B5EF4-FFF2-40B4-BE49-F238E27FC236}">
                <a16:creationId xmlns:a16="http://schemas.microsoft.com/office/drawing/2014/main" id="{DF858AC5-4314-21D0-C7E2-2D49793D5967}"/>
              </a:ext>
            </a:extLst>
          </p:cNvPr>
          <p:cNvGrpSpPr/>
          <p:nvPr/>
        </p:nvGrpSpPr>
        <p:grpSpPr>
          <a:xfrm>
            <a:off x="7442827" y="3573345"/>
            <a:ext cx="1520819" cy="1326973"/>
            <a:chOff x="193156" y="180000"/>
            <a:chExt cx="4320000" cy="3066544"/>
          </a:xfrm>
        </p:grpSpPr>
        <p:cxnSp>
          <p:nvCxnSpPr>
            <p:cNvPr id="50" name="Straight Connector 49">
              <a:extLst>
                <a:ext uri="{FF2B5EF4-FFF2-40B4-BE49-F238E27FC236}">
                  <a16:creationId xmlns:a16="http://schemas.microsoft.com/office/drawing/2014/main" id="{07C81046-6A01-191D-18B6-B681051A60D7}"/>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51" name="Straight Connector 50">
              <a:extLst>
                <a:ext uri="{FF2B5EF4-FFF2-40B4-BE49-F238E27FC236}">
                  <a16:creationId xmlns:a16="http://schemas.microsoft.com/office/drawing/2014/main" id="{2F1A16F3-BAE8-002F-36A7-58C89010169B}"/>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EECB8C55-6397-737E-41D1-275310DCDFE4}"/>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53" name="Oval 52">
              <a:extLst>
                <a:ext uri="{FF2B5EF4-FFF2-40B4-BE49-F238E27FC236}">
                  <a16:creationId xmlns:a16="http://schemas.microsoft.com/office/drawing/2014/main" id="{D7CD614C-37D7-ED48-D8BC-F278D7CE7E8D}"/>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4" name="Oval 53">
              <a:extLst>
                <a:ext uri="{FF2B5EF4-FFF2-40B4-BE49-F238E27FC236}">
                  <a16:creationId xmlns:a16="http://schemas.microsoft.com/office/drawing/2014/main" id="{BCCFBD76-5398-1D84-1868-612EC4B4B596}"/>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5" name="Oval 54">
              <a:extLst>
                <a:ext uri="{FF2B5EF4-FFF2-40B4-BE49-F238E27FC236}">
                  <a16:creationId xmlns:a16="http://schemas.microsoft.com/office/drawing/2014/main" id="{A3909365-8A34-396F-CB03-86F455A8F117}"/>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6" name="Freeform: Shape 55">
              <a:extLst>
                <a:ext uri="{FF2B5EF4-FFF2-40B4-BE49-F238E27FC236}">
                  <a16:creationId xmlns:a16="http://schemas.microsoft.com/office/drawing/2014/main" id="{51878B2E-03A7-71BC-FF68-2F716B39CC72}"/>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7" name="Freeform: Shape 56">
              <a:extLst>
                <a:ext uri="{FF2B5EF4-FFF2-40B4-BE49-F238E27FC236}">
                  <a16:creationId xmlns:a16="http://schemas.microsoft.com/office/drawing/2014/main" id="{63E9F37C-0D4B-F50F-7B5F-332FB0AEA5E3}"/>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8" name="Freeform: Shape 57">
              <a:extLst>
                <a:ext uri="{FF2B5EF4-FFF2-40B4-BE49-F238E27FC236}">
                  <a16:creationId xmlns:a16="http://schemas.microsoft.com/office/drawing/2014/main" id="{484698B8-AE72-7A55-29FF-77680C672B39}"/>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9" name="Freeform: Shape 58">
              <a:extLst>
                <a:ext uri="{FF2B5EF4-FFF2-40B4-BE49-F238E27FC236}">
                  <a16:creationId xmlns:a16="http://schemas.microsoft.com/office/drawing/2014/main" id="{C3EA93A3-9006-DD4F-F3FC-F9E2A0CB95CA}"/>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16617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Boundary Separations (</a:t>
            </a:r>
            <a:r>
              <a:rPr lang="en-GB" i="1" dirty="0"/>
              <a:t>a</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solidFill>
                  <a:schemeClr val="bg2"/>
                </a:solidFill>
              </a:rPr>
              <a:t>in</a:t>
            </a:r>
            <a:r>
              <a:rPr lang="en-GB" b="1" dirty="0">
                <a:solidFill>
                  <a:schemeClr val="tx2"/>
                </a:solidFill>
              </a:rPr>
              <a:t> </a:t>
            </a:r>
            <a:r>
              <a:rPr lang="en-GB" b="1" dirty="0"/>
              <a:t>repetition trial </a:t>
            </a:r>
            <a:r>
              <a:rPr lang="en-GB" dirty="0"/>
              <a:t>or</a:t>
            </a:r>
            <a:r>
              <a:rPr lang="en-GB" b="1" dirty="0"/>
              <a:t> switch trial boundary separations. </a:t>
            </a:r>
            <a:r>
              <a:rPr lang="en-GB" dirty="0"/>
              <a:t>But, </a:t>
            </a:r>
            <a:r>
              <a:rPr lang="en-GB" b="1" dirty="0">
                <a:solidFill>
                  <a:schemeClr val="tx2"/>
                </a:solidFill>
              </a:rPr>
              <a:t>substantial evidence </a:t>
            </a:r>
            <a:r>
              <a:rPr lang="en-GB" dirty="0"/>
              <a:t>in favour of a main effect of expertise group on </a:t>
            </a:r>
            <a:r>
              <a:rPr lang="en-GB" b="1" dirty="0"/>
              <a:t>single trial boundary separations: </a:t>
            </a:r>
            <a:r>
              <a:rPr lang="en-GB" b="1" i="1" dirty="0">
                <a:solidFill>
                  <a:schemeClr val="accent3"/>
                </a:solidFill>
              </a:rPr>
              <a:t>p </a:t>
            </a:r>
            <a:r>
              <a:rPr lang="en-GB" b="1" dirty="0">
                <a:solidFill>
                  <a:schemeClr val="accent3"/>
                </a:solidFill>
              </a:rPr>
              <a:t>=.011, BF = 3.73</a:t>
            </a: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24DF3881-54B6-BD45-9331-2BB774670E98}"/>
              </a:ext>
            </a:extLst>
          </p:cNvPr>
          <p:cNvPicPr>
            <a:picLocks noChangeAspect="1"/>
          </p:cNvPicPr>
          <p:nvPr/>
        </p:nvPicPr>
        <p:blipFill>
          <a:blip r:embed="rId4"/>
          <a:stretch>
            <a:fillRect/>
          </a:stretch>
        </p:blipFill>
        <p:spPr>
          <a:xfrm>
            <a:off x="2017675" y="2468400"/>
            <a:ext cx="5040000" cy="2520000"/>
          </a:xfrm>
          <a:prstGeom prst="rect">
            <a:avLst/>
          </a:prstGeom>
        </p:spPr>
      </p:pic>
      <p:sp>
        <p:nvSpPr>
          <p:cNvPr id="6" name="TextBox 5">
            <a:extLst>
              <a:ext uri="{FF2B5EF4-FFF2-40B4-BE49-F238E27FC236}">
                <a16:creationId xmlns:a16="http://schemas.microsoft.com/office/drawing/2014/main" id="{D6380852-2C3D-8FF6-E0C6-6D5DE29AEB39}"/>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1.75</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73CBD00C-10AE-6B1F-7239-76DD073E137A}"/>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1.80</a:t>
            </a:r>
          </a:p>
        </p:txBody>
      </p:sp>
      <p:sp>
        <p:nvSpPr>
          <p:cNvPr id="9" name="TextBox 8">
            <a:extLst>
              <a:ext uri="{FF2B5EF4-FFF2-40B4-BE49-F238E27FC236}">
                <a16:creationId xmlns:a16="http://schemas.microsoft.com/office/drawing/2014/main" id="{B698C0EF-830F-4395-97F5-211956A3E3B9}"/>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1.48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ABC951A-A84D-4FCA-375B-5EBC0EB001C4}"/>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1.65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22" name="TextBox 21">
            <a:extLst>
              <a:ext uri="{FF2B5EF4-FFF2-40B4-BE49-F238E27FC236}">
                <a16:creationId xmlns:a16="http://schemas.microsoft.com/office/drawing/2014/main" id="{0EF5AAE8-65F3-79CA-0141-81C39E58433D}"/>
              </a:ext>
            </a:extLst>
          </p:cNvPr>
          <p:cNvSpPr txBox="1"/>
          <p:nvPr/>
        </p:nvSpPr>
        <p:spPr>
          <a:xfrm>
            <a:off x="8657030" y="4059472"/>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23" name="Straight Arrow Connector 22">
            <a:extLst>
              <a:ext uri="{FF2B5EF4-FFF2-40B4-BE49-F238E27FC236}">
                <a16:creationId xmlns:a16="http://schemas.microsoft.com/office/drawing/2014/main" id="{8F2C9239-6288-A763-B879-CA4083360ABD}"/>
              </a:ext>
            </a:extLst>
          </p:cNvPr>
          <p:cNvCxnSpPr>
            <a:cxnSpLocks/>
          </p:cNvCxnSpPr>
          <p:nvPr/>
        </p:nvCxnSpPr>
        <p:spPr>
          <a:xfrm>
            <a:off x="8864275" y="3882367"/>
            <a:ext cx="0" cy="720000"/>
          </a:xfrm>
          <a:prstGeom prst="straightConnector1">
            <a:avLst/>
          </a:prstGeom>
          <a:noFill/>
          <a:ln w="19050" cap="flat" cmpd="sng" algn="ctr">
            <a:solidFill>
              <a:schemeClr val="accent4"/>
            </a:solidFill>
            <a:prstDash val="solid"/>
            <a:miter lim="800000"/>
            <a:headEnd type="triangle"/>
            <a:tailEnd type="triangle"/>
          </a:ln>
          <a:effectLst/>
        </p:spPr>
      </p:cxnSp>
      <p:grpSp>
        <p:nvGrpSpPr>
          <p:cNvPr id="25" name="Group 24">
            <a:extLst>
              <a:ext uri="{FF2B5EF4-FFF2-40B4-BE49-F238E27FC236}">
                <a16:creationId xmlns:a16="http://schemas.microsoft.com/office/drawing/2014/main" id="{B2837137-A862-3435-AD7C-6D8BE7333379}"/>
              </a:ext>
            </a:extLst>
          </p:cNvPr>
          <p:cNvGrpSpPr/>
          <p:nvPr/>
        </p:nvGrpSpPr>
        <p:grpSpPr>
          <a:xfrm>
            <a:off x="7442827" y="3573345"/>
            <a:ext cx="1520819" cy="1326973"/>
            <a:chOff x="193156" y="180000"/>
            <a:chExt cx="4320000" cy="3066544"/>
          </a:xfrm>
        </p:grpSpPr>
        <p:cxnSp>
          <p:nvCxnSpPr>
            <p:cNvPr id="26" name="Straight Connector 25">
              <a:extLst>
                <a:ext uri="{FF2B5EF4-FFF2-40B4-BE49-F238E27FC236}">
                  <a16:creationId xmlns:a16="http://schemas.microsoft.com/office/drawing/2014/main" id="{C61CC336-C9B7-DEA3-E66A-62081EAE5B7F}"/>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27" name="Straight Connector 26">
              <a:extLst>
                <a:ext uri="{FF2B5EF4-FFF2-40B4-BE49-F238E27FC236}">
                  <a16:creationId xmlns:a16="http://schemas.microsoft.com/office/drawing/2014/main" id="{D0D30096-C32E-B344-3723-B82389A34847}"/>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28" name="Straight Connector 27">
              <a:extLst>
                <a:ext uri="{FF2B5EF4-FFF2-40B4-BE49-F238E27FC236}">
                  <a16:creationId xmlns:a16="http://schemas.microsoft.com/office/drawing/2014/main" id="{AD9500D1-5DC5-B353-447B-A15DF865F803}"/>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29" name="Oval 28">
              <a:extLst>
                <a:ext uri="{FF2B5EF4-FFF2-40B4-BE49-F238E27FC236}">
                  <a16:creationId xmlns:a16="http://schemas.microsoft.com/office/drawing/2014/main" id="{3B302824-294E-B291-1D5C-DE05EDE0FBDF}"/>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0" name="Oval 29">
              <a:extLst>
                <a:ext uri="{FF2B5EF4-FFF2-40B4-BE49-F238E27FC236}">
                  <a16:creationId xmlns:a16="http://schemas.microsoft.com/office/drawing/2014/main" id="{6405E956-62EA-2E1E-DBC9-6EB394BCCA07}"/>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1" name="Oval 30">
              <a:extLst>
                <a:ext uri="{FF2B5EF4-FFF2-40B4-BE49-F238E27FC236}">
                  <a16:creationId xmlns:a16="http://schemas.microsoft.com/office/drawing/2014/main" id="{8F0B225C-5902-8FDF-85A8-C3EF52B0ED34}"/>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2" name="Freeform: Shape 31">
              <a:extLst>
                <a:ext uri="{FF2B5EF4-FFF2-40B4-BE49-F238E27FC236}">
                  <a16:creationId xmlns:a16="http://schemas.microsoft.com/office/drawing/2014/main" id="{1A496195-162B-8EA9-88BB-93C3E2E99C78}"/>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3" name="Freeform: Shape 32">
              <a:extLst>
                <a:ext uri="{FF2B5EF4-FFF2-40B4-BE49-F238E27FC236}">
                  <a16:creationId xmlns:a16="http://schemas.microsoft.com/office/drawing/2014/main" id="{E6090A82-07F6-D1D7-F2DF-F5A721CD5198}"/>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4" name="Freeform: Shape 33">
              <a:extLst>
                <a:ext uri="{FF2B5EF4-FFF2-40B4-BE49-F238E27FC236}">
                  <a16:creationId xmlns:a16="http://schemas.microsoft.com/office/drawing/2014/main" id="{DAE948B5-1C24-51C4-699E-B0BDBA66DC0D}"/>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5" name="Freeform: Shape 34">
              <a:extLst>
                <a:ext uri="{FF2B5EF4-FFF2-40B4-BE49-F238E27FC236}">
                  <a16:creationId xmlns:a16="http://schemas.microsoft.com/office/drawing/2014/main" id="{03DCEA06-954C-ED47-B19C-79156120B23C}"/>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20477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Non-decision times (</a:t>
            </a:r>
            <a:r>
              <a:rPr lang="en-GB" i="1" dirty="0"/>
              <a:t>t0</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a:t>
            </a:r>
            <a:r>
              <a:rPr lang="en-GB" dirty="0"/>
              <a:t>and</a:t>
            </a:r>
            <a:r>
              <a:rPr lang="en-GB" b="1" dirty="0"/>
              <a:t> switch trial non-decision times</a:t>
            </a:r>
            <a:r>
              <a:rPr lang="en-GB" dirty="0"/>
              <a:t>. But, </a:t>
            </a:r>
            <a:r>
              <a:rPr lang="en-GB" b="1" dirty="0">
                <a:solidFill>
                  <a:schemeClr val="tx2"/>
                </a:solidFill>
              </a:rPr>
              <a:t>decisive evidence </a:t>
            </a:r>
            <a:r>
              <a:rPr lang="en-GB" dirty="0"/>
              <a:t>in favour of a main effect of expertise group on </a:t>
            </a:r>
            <a:r>
              <a:rPr lang="en-GB" b="1" dirty="0"/>
              <a:t>single trial non-decision times: </a:t>
            </a:r>
            <a:r>
              <a:rPr lang="en-GB" b="1" i="1" dirty="0">
                <a:solidFill>
                  <a:schemeClr val="accent3"/>
                </a:solidFill>
              </a:rPr>
              <a:t>p </a:t>
            </a:r>
            <a:r>
              <a:rPr lang="en-GB" b="1" dirty="0">
                <a:solidFill>
                  <a:schemeClr val="accent3"/>
                </a:solidFill>
              </a:rPr>
              <a:t>&lt;.001, BF = 279.59</a:t>
            </a:r>
          </a:p>
          <a:p>
            <a:endParaRPr lang="en-GB"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E7DB7CE4-FAB0-8153-011E-9DEDC74265DA}"/>
              </a:ext>
            </a:extLst>
          </p:cNvPr>
          <p:cNvPicPr>
            <a:picLocks noChangeAspect="1"/>
          </p:cNvPicPr>
          <p:nvPr/>
        </p:nvPicPr>
        <p:blipFill>
          <a:blip r:embed="rId4"/>
          <a:stretch>
            <a:fillRect/>
          </a:stretch>
        </p:blipFill>
        <p:spPr>
          <a:xfrm>
            <a:off x="2017675" y="2349579"/>
            <a:ext cx="5040000" cy="2520000"/>
          </a:xfrm>
          <a:prstGeom prst="rect">
            <a:avLst/>
          </a:prstGeom>
        </p:spPr>
      </p:pic>
      <p:sp>
        <p:nvSpPr>
          <p:cNvPr id="6" name="TextBox 5">
            <a:extLst>
              <a:ext uri="{FF2B5EF4-FFF2-40B4-BE49-F238E27FC236}">
                <a16:creationId xmlns:a16="http://schemas.microsoft.com/office/drawing/2014/main" id="{780091A9-5490-8EE5-F42A-F6CF75FCE5D8}"/>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0.29</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0A192B2B-07E8-ED63-E4FB-C5EC15DD7631}"/>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0.23</a:t>
            </a:r>
          </a:p>
        </p:txBody>
      </p:sp>
      <p:sp>
        <p:nvSpPr>
          <p:cNvPr id="9" name="TextBox 8">
            <a:extLst>
              <a:ext uri="{FF2B5EF4-FFF2-40B4-BE49-F238E27FC236}">
                <a16:creationId xmlns:a16="http://schemas.microsoft.com/office/drawing/2014/main" id="{60545F01-5B7A-A94D-4704-0390755643A6}"/>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0.28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74ED772-432F-50AA-51EF-5C2E2145460E}"/>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0.25</a:t>
            </a:r>
            <a:endParaRPr lang="en-GB" sz="2000" dirty="0">
              <a:solidFill>
                <a:srgbClr val="9BB8FF"/>
              </a:solidFill>
              <a:latin typeface="Source Sans Pro" panose="020B0503030403020204" pitchFamily="34" charset="0"/>
              <a:ea typeface="Calibri" panose="020F0502020204030204" pitchFamily="34" charset="0"/>
            </a:endParaRPr>
          </a:p>
        </p:txBody>
      </p:sp>
      <p:grpSp>
        <p:nvGrpSpPr>
          <p:cNvPr id="11" name="Group 10">
            <a:extLst>
              <a:ext uri="{FF2B5EF4-FFF2-40B4-BE49-F238E27FC236}">
                <a16:creationId xmlns:a16="http://schemas.microsoft.com/office/drawing/2014/main" id="{ECA6260A-8224-841F-3BCE-8FB50D5FDDD1}"/>
              </a:ext>
            </a:extLst>
          </p:cNvPr>
          <p:cNvGrpSpPr/>
          <p:nvPr/>
        </p:nvGrpSpPr>
        <p:grpSpPr>
          <a:xfrm>
            <a:off x="7442827" y="3573345"/>
            <a:ext cx="1520819" cy="1326973"/>
            <a:chOff x="193156" y="180000"/>
            <a:chExt cx="4320000" cy="3066544"/>
          </a:xfrm>
        </p:grpSpPr>
        <p:cxnSp>
          <p:nvCxnSpPr>
            <p:cNvPr id="12" name="Straight Connector 11">
              <a:extLst>
                <a:ext uri="{FF2B5EF4-FFF2-40B4-BE49-F238E27FC236}">
                  <a16:creationId xmlns:a16="http://schemas.microsoft.com/office/drawing/2014/main" id="{569C605C-3AC7-F015-C078-4A3C5DED9005}"/>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13" name="Straight Connector 12">
              <a:extLst>
                <a:ext uri="{FF2B5EF4-FFF2-40B4-BE49-F238E27FC236}">
                  <a16:creationId xmlns:a16="http://schemas.microsoft.com/office/drawing/2014/main" id="{A9C99266-EA84-ABC9-6A87-9A2E1A8F960E}"/>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14" name="Straight Connector 13">
              <a:extLst>
                <a:ext uri="{FF2B5EF4-FFF2-40B4-BE49-F238E27FC236}">
                  <a16:creationId xmlns:a16="http://schemas.microsoft.com/office/drawing/2014/main" id="{AB869854-A377-6363-1264-FAF098B873C7}"/>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15" name="Oval 14">
              <a:extLst>
                <a:ext uri="{FF2B5EF4-FFF2-40B4-BE49-F238E27FC236}">
                  <a16:creationId xmlns:a16="http://schemas.microsoft.com/office/drawing/2014/main" id="{892B53BB-31A3-129C-4052-72C69453CD79}"/>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6" name="Oval 15">
              <a:extLst>
                <a:ext uri="{FF2B5EF4-FFF2-40B4-BE49-F238E27FC236}">
                  <a16:creationId xmlns:a16="http://schemas.microsoft.com/office/drawing/2014/main" id="{5B2F9009-A1AB-A0CF-1D62-7C61C72A7063}"/>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7" name="Oval 16">
              <a:extLst>
                <a:ext uri="{FF2B5EF4-FFF2-40B4-BE49-F238E27FC236}">
                  <a16:creationId xmlns:a16="http://schemas.microsoft.com/office/drawing/2014/main" id="{56228FB9-4D54-FCC8-365D-165B38052FD9}"/>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8" name="Freeform: Shape 17">
              <a:extLst>
                <a:ext uri="{FF2B5EF4-FFF2-40B4-BE49-F238E27FC236}">
                  <a16:creationId xmlns:a16="http://schemas.microsoft.com/office/drawing/2014/main" id="{183FFC5F-A067-7BF3-2F72-6314C531A1E3}"/>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9" name="Freeform: Shape 18">
              <a:extLst>
                <a:ext uri="{FF2B5EF4-FFF2-40B4-BE49-F238E27FC236}">
                  <a16:creationId xmlns:a16="http://schemas.microsoft.com/office/drawing/2014/main" id="{8A96DF26-9AD3-D5A5-1135-8A87D6B48394}"/>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0" name="Freeform: Shape 19">
              <a:extLst>
                <a:ext uri="{FF2B5EF4-FFF2-40B4-BE49-F238E27FC236}">
                  <a16:creationId xmlns:a16="http://schemas.microsoft.com/office/drawing/2014/main" id="{6230B52A-8E82-69B8-3608-EC07FF2AB5DC}"/>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1" name="Freeform: Shape 20">
              <a:extLst>
                <a:ext uri="{FF2B5EF4-FFF2-40B4-BE49-F238E27FC236}">
                  <a16:creationId xmlns:a16="http://schemas.microsoft.com/office/drawing/2014/main" id="{444BF226-E798-6EFA-D7FA-12F767A0173F}"/>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23" name="TextBox 22">
            <a:extLst>
              <a:ext uri="{FF2B5EF4-FFF2-40B4-BE49-F238E27FC236}">
                <a16:creationId xmlns:a16="http://schemas.microsoft.com/office/drawing/2014/main" id="{40AC1B16-D060-A249-5139-1B382C773481}"/>
              </a:ext>
            </a:extLst>
          </p:cNvPr>
          <p:cNvSpPr txBox="1"/>
          <p:nvPr/>
        </p:nvSpPr>
        <p:spPr>
          <a:xfrm>
            <a:off x="7853222" y="4714495"/>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sp>
        <p:nvSpPr>
          <p:cNvPr id="24" name="Right Brace 23">
            <a:extLst>
              <a:ext uri="{FF2B5EF4-FFF2-40B4-BE49-F238E27FC236}">
                <a16:creationId xmlns:a16="http://schemas.microsoft.com/office/drawing/2014/main" id="{4CC97C01-BCD4-795F-AE2A-264443C0C6D8}"/>
              </a:ext>
            </a:extLst>
          </p:cNvPr>
          <p:cNvSpPr/>
          <p:nvPr/>
        </p:nvSpPr>
        <p:spPr>
          <a:xfrm rot="5400000">
            <a:off x="7464177" y="4661040"/>
            <a:ext cx="180000" cy="31320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25" name="Right Brace 24">
            <a:extLst>
              <a:ext uri="{FF2B5EF4-FFF2-40B4-BE49-F238E27FC236}">
                <a16:creationId xmlns:a16="http://schemas.microsoft.com/office/drawing/2014/main" id="{F0282A8C-FC3A-41DD-562E-58DA45FFABC5}"/>
              </a:ext>
            </a:extLst>
          </p:cNvPr>
          <p:cNvSpPr/>
          <p:nvPr/>
        </p:nvSpPr>
        <p:spPr>
          <a:xfrm rot="5400000">
            <a:off x="8763770" y="4661555"/>
            <a:ext cx="180000" cy="31217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Tree>
    <p:custDataLst>
      <p:tags r:id="rId1"/>
    </p:custDataLst>
    <p:extLst>
      <p:ext uri="{BB962C8B-B14F-4D97-AF65-F5344CB8AC3E}">
        <p14:creationId xmlns:p14="http://schemas.microsoft.com/office/powerpoint/2010/main" val="20911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42046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range of variables and k-means clustering.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a:p>
            <a:r>
              <a:rPr lang="en-GB" sz="2000" dirty="0">
                <a:solidFill>
                  <a:schemeClr val="bg1">
                    <a:lumMod val="25000"/>
                  </a:schemeClr>
                </a:solidFill>
              </a:rPr>
              <a:t>4. </a:t>
            </a:r>
            <a:r>
              <a:rPr lang="en-GB" sz="2000" b="1" dirty="0">
                <a:solidFill>
                  <a:schemeClr val="tx2"/>
                </a:solidFill>
              </a:rPr>
              <a:t>Limited evidence </a:t>
            </a:r>
            <a:r>
              <a:rPr lang="en-GB" sz="2000" dirty="0">
                <a:solidFill>
                  <a:schemeClr val="bg2"/>
                </a:solidFill>
              </a:rPr>
              <a:t>for differences</a:t>
            </a:r>
            <a:r>
              <a:rPr lang="en-GB" sz="2000" b="1" dirty="0">
                <a:solidFill>
                  <a:schemeClr val="tx2"/>
                </a:solidFill>
              </a:rPr>
              <a:t> </a:t>
            </a:r>
            <a:r>
              <a:rPr lang="en-GB" sz="2000" dirty="0">
                <a:solidFill>
                  <a:schemeClr val="bg2"/>
                </a:solidFill>
              </a:rPr>
              <a:t>in </a:t>
            </a:r>
            <a:r>
              <a:rPr lang="en-GB" sz="2000" b="1" dirty="0">
                <a:solidFill>
                  <a:schemeClr val="tx2"/>
                </a:solidFill>
              </a:rPr>
              <a:t>drift rates </a:t>
            </a:r>
            <a:r>
              <a:rPr lang="en-GB" sz="2000" dirty="0">
                <a:solidFill>
                  <a:schemeClr val="bg2"/>
                </a:solidFill>
              </a:rPr>
              <a:t>and </a:t>
            </a:r>
            <a:r>
              <a:rPr lang="en-GB" sz="2000" b="1" dirty="0">
                <a:solidFill>
                  <a:schemeClr val="tx2"/>
                </a:solidFill>
              </a:rPr>
              <a:t>boundary separations</a:t>
            </a:r>
            <a:r>
              <a:rPr lang="en-GB" sz="2000" dirty="0">
                <a:solidFill>
                  <a:schemeClr val="bg2"/>
                </a:solidFill>
              </a:rPr>
              <a:t>, 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non-decision times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5" name="Rectangle 4">
            <a:extLst>
              <a:ext uri="{FF2B5EF4-FFF2-40B4-BE49-F238E27FC236}">
                <a16:creationId xmlns:a16="http://schemas.microsoft.com/office/drawing/2014/main" id="{30ECD6FC-75A9-A134-D235-C3DFE003F8C8}"/>
              </a:ext>
            </a:extLst>
          </p:cNvPr>
          <p:cNvSpPr/>
          <p:nvPr/>
        </p:nvSpPr>
        <p:spPr>
          <a:xfrm>
            <a:off x="328862" y="3883191"/>
            <a:ext cx="8542421" cy="728242"/>
          </a:xfrm>
          <a:prstGeom prst="rect">
            <a:avLst/>
          </a:prstGeom>
          <a:solidFill>
            <a:schemeClr val="accent6"/>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2000" dirty="0">
                <a:solidFill>
                  <a:schemeClr val="tx1"/>
                </a:solidFill>
                <a:latin typeface="Source Sans Pro" panose="020B0503030403020204" pitchFamily="34" charset="0"/>
                <a:ea typeface="Source Code Pro" panose="020B0509030403020204" pitchFamily="49" charset="0"/>
              </a:rPr>
              <a:t>Counter-strike expertise may be associated with </a:t>
            </a:r>
            <a:r>
              <a:rPr lang="en-GB" sz="2000" b="1" dirty="0">
                <a:solidFill>
                  <a:schemeClr val="tx1"/>
                </a:solidFill>
                <a:latin typeface="Source Sans Pro" panose="020B0503030403020204" pitchFamily="34" charset="0"/>
                <a:ea typeface="Source Code Pro" panose="020B0509030403020204" pitchFamily="49" charset="0"/>
              </a:rPr>
              <a:t>greater cognitive efficiency </a:t>
            </a:r>
          </a:p>
          <a:p>
            <a:pPr algn="ctr"/>
            <a:r>
              <a:rPr lang="en-GB" sz="2000" i="1" dirty="0">
                <a:solidFill>
                  <a:schemeClr val="tx1"/>
                </a:solidFill>
                <a:latin typeface="Source Sans Pro" panose="020B0503030403020204" pitchFamily="34" charset="0"/>
                <a:ea typeface="Source Code Pro" panose="020B0509030403020204" pitchFamily="49" charset="0"/>
              </a:rPr>
              <a:t>(De Simoni &amp; von Bastian, 2018)</a:t>
            </a:r>
          </a:p>
        </p:txBody>
      </p:sp>
    </p:spTree>
    <p:extLst>
      <p:ext uri="{BB962C8B-B14F-4D97-AF65-F5344CB8AC3E}">
        <p14:creationId xmlns:p14="http://schemas.microsoft.com/office/powerpoint/2010/main" val="7338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BC36FF0D-A000-8CD9-C2D2-EBEA20F8844A}"/>
              </a:ext>
            </a:extLst>
          </p:cNvPr>
          <p:cNvSpPr txBox="1">
            <a:spLocks/>
          </p:cNvSpPr>
          <p:nvPr/>
        </p:nvSpPr>
        <p:spPr>
          <a:xfrm>
            <a:off x="3432248" y="1029761"/>
            <a:ext cx="2265915" cy="40020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1600" dirty="0"/>
              <a:t>www.eleanorhyde.com</a:t>
            </a:r>
          </a:p>
        </p:txBody>
      </p:sp>
      <p:sp>
        <p:nvSpPr>
          <p:cNvPr id="2" name="Title 1">
            <a:extLst>
              <a:ext uri="{FF2B5EF4-FFF2-40B4-BE49-F238E27FC236}">
                <a16:creationId xmlns:a16="http://schemas.microsoft.com/office/drawing/2014/main" id="{9DC61547-6F30-4788-9EA0-A4CD4490EF94}"/>
              </a:ext>
            </a:extLst>
          </p:cNvPr>
          <p:cNvSpPr>
            <a:spLocks noGrp="1"/>
          </p:cNvSpPr>
          <p:nvPr>
            <p:ph type="title"/>
          </p:nvPr>
        </p:nvSpPr>
        <p:spPr>
          <a:xfrm>
            <a:off x="540932" y="495642"/>
            <a:ext cx="4664150" cy="2139349"/>
          </a:xfrm>
        </p:spPr>
        <p:txBody>
          <a:bodyPr/>
          <a:lstStyle/>
          <a:p>
            <a:r>
              <a:rPr lang="en-GB" sz="3000" dirty="0"/>
              <a:t>Thanks for listening!</a:t>
            </a:r>
          </a:p>
        </p:txBody>
      </p:sp>
      <p:sp>
        <p:nvSpPr>
          <p:cNvPr id="6" name="Text Placeholder 5">
            <a:extLst>
              <a:ext uri="{FF2B5EF4-FFF2-40B4-BE49-F238E27FC236}">
                <a16:creationId xmlns:a16="http://schemas.microsoft.com/office/drawing/2014/main" id="{57C2C180-93AC-C66A-1955-6E745B510EA2}"/>
              </a:ext>
            </a:extLst>
          </p:cNvPr>
          <p:cNvSpPr>
            <a:spLocks noGrp="1"/>
          </p:cNvSpPr>
          <p:nvPr>
            <p:ph type="body" sz="quarter" idx="14"/>
          </p:nvPr>
        </p:nvSpPr>
        <p:spPr>
          <a:xfrm>
            <a:off x="805993" y="1029423"/>
            <a:ext cx="2473050" cy="400202"/>
          </a:xfrm>
        </p:spPr>
        <p:txBody>
          <a:bodyPr>
            <a:normAutofit fontScale="92500" lnSpcReduction="20000"/>
          </a:bodyPr>
          <a:lstStyle/>
          <a:p>
            <a:r>
              <a:rPr lang="en-GB" sz="1600" dirty="0"/>
              <a:t>erahyde1@sheffield.ac.uk</a:t>
            </a:r>
          </a:p>
        </p:txBody>
      </p:sp>
      <p:pic>
        <p:nvPicPr>
          <p:cNvPr id="8" name="Graphic 7" descr="Email with solid fill">
            <a:extLst>
              <a:ext uri="{FF2B5EF4-FFF2-40B4-BE49-F238E27FC236}">
                <a16:creationId xmlns:a16="http://schemas.microsoft.com/office/drawing/2014/main" id="{24255FE0-FB32-AE5A-CE66-EB3A45B86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795" y="1046835"/>
            <a:ext cx="270000" cy="270000"/>
          </a:xfrm>
          <a:prstGeom prst="rect">
            <a:avLst/>
          </a:prstGeom>
        </p:spPr>
      </p:pic>
      <p:pic>
        <p:nvPicPr>
          <p:cNvPr id="10" name="Graphic 9" descr="Internet with solid fill">
            <a:extLst>
              <a:ext uri="{FF2B5EF4-FFF2-40B4-BE49-F238E27FC236}">
                <a16:creationId xmlns:a16="http://schemas.microsoft.com/office/drawing/2014/main" id="{57701D25-2DB1-386B-1A45-6447F3BF9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6515" y="1057229"/>
            <a:ext cx="324000" cy="324000"/>
          </a:xfrm>
          <a:prstGeom prst="rect">
            <a:avLst/>
          </a:prstGeom>
        </p:spPr>
      </p:pic>
      <p:pic>
        <p:nvPicPr>
          <p:cNvPr id="12" name="Picture Placeholder 17">
            <a:extLst>
              <a:ext uri="{FF2B5EF4-FFF2-40B4-BE49-F238E27FC236}">
                <a16:creationId xmlns:a16="http://schemas.microsoft.com/office/drawing/2014/main" id="{AB0A3AC5-E81F-41AA-9E8D-B33254B565DC}"/>
              </a:ext>
            </a:extLst>
          </p:cNvPr>
          <p:cNvPicPr>
            <a:picLocks noChangeAspect="1"/>
          </p:cNvPicPr>
          <p:nvPr/>
        </p:nvPicPr>
        <p:blipFill>
          <a:blip r:embed="rId7"/>
          <a:srcRect/>
          <a:stretch/>
        </p:blipFill>
        <p:spPr>
          <a:xfrm>
            <a:off x="4637897" y="1445639"/>
            <a:ext cx="1440000" cy="1440000"/>
          </a:xfrm>
          <a:prstGeom prst="ellipse">
            <a:avLst/>
          </a:prstGeom>
        </p:spPr>
      </p:pic>
      <p:pic>
        <p:nvPicPr>
          <p:cNvPr id="13" name="Picture Placeholder 15">
            <a:extLst>
              <a:ext uri="{FF2B5EF4-FFF2-40B4-BE49-F238E27FC236}">
                <a16:creationId xmlns:a16="http://schemas.microsoft.com/office/drawing/2014/main" id="{76EE2AA0-3958-67DB-9D7A-9FDAF714542B}"/>
              </a:ext>
            </a:extLst>
          </p:cNvPr>
          <p:cNvPicPr>
            <a:picLocks noChangeAspect="1"/>
          </p:cNvPicPr>
          <p:nvPr/>
        </p:nvPicPr>
        <p:blipFill>
          <a:blip r:embed="rId8"/>
          <a:srcRect/>
          <a:stretch/>
        </p:blipFill>
        <p:spPr>
          <a:xfrm>
            <a:off x="787795" y="2908515"/>
            <a:ext cx="1440000" cy="1440000"/>
          </a:xfrm>
          <a:prstGeom prst="ellipse">
            <a:avLst/>
          </a:prstGeom>
        </p:spPr>
      </p:pic>
      <p:pic>
        <p:nvPicPr>
          <p:cNvPr id="14" name="Picture Placeholder 13">
            <a:extLst>
              <a:ext uri="{FF2B5EF4-FFF2-40B4-BE49-F238E27FC236}">
                <a16:creationId xmlns:a16="http://schemas.microsoft.com/office/drawing/2014/main" id="{33AD12F7-E095-56C7-664D-296123CC26E5}"/>
              </a:ext>
            </a:extLst>
          </p:cNvPr>
          <p:cNvPicPr>
            <a:picLocks noChangeAspect="1"/>
          </p:cNvPicPr>
          <p:nvPr/>
        </p:nvPicPr>
        <p:blipFill>
          <a:blip r:embed="rId9"/>
          <a:srcRect/>
          <a:stretch/>
        </p:blipFill>
        <p:spPr>
          <a:xfrm>
            <a:off x="787795" y="1447037"/>
            <a:ext cx="1440000" cy="1440000"/>
          </a:xfrm>
          <a:prstGeom prst="ellipse">
            <a:avLst/>
          </a:prstGeom>
        </p:spPr>
      </p:pic>
      <p:pic>
        <p:nvPicPr>
          <p:cNvPr id="15" name="Picture Placeholder 17">
            <a:extLst>
              <a:ext uri="{FF2B5EF4-FFF2-40B4-BE49-F238E27FC236}">
                <a16:creationId xmlns:a16="http://schemas.microsoft.com/office/drawing/2014/main" id="{1830721A-84EC-1FBB-8636-2AC9B302D38A}"/>
              </a:ext>
            </a:extLst>
          </p:cNvPr>
          <p:cNvPicPr>
            <a:picLocks noChangeAspect="1"/>
          </p:cNvPicPr>
          <p:nvPr/>
        </p:nvPicPr>
        <p:blipFill>
          <a:blip r:embed="rId10"/>
          <a:srcRect/>
          <a:stretch/>
        </p:blipFill>
        <p:spPr>
          <a:xfrm>
            <a:off x="4637897" y="2919086"/>
            <a:ext cx="1440000" cy="1440000"/>
          </a:xfrm>
          <a:prstGeom prst="ellipse">
            <a:avLst/>
          </a:prstGeom>
          <a:noFill/>
          <a:ln>
            <a:noFill/>
          </a:ln>
        </p:spPr>
      </p:pic>
      <p:sp>
        <p:nvSpPr>
          <p:cNvPr id="16" name="Text Placeholder 6">
            <a:extLst>
              <a:ext uri="{FF2B5EF4-FFF2-40B4-BE49-F238E27FC236}">
                <a16:creationId xmlns:a16="http://schemas.microsoft.com/office/drawing/2014/main" id="{032B9191-D89D-B550-9AF1-695DDDB3B597}"/>
              </a:ext>
            </a:extLst>
          </p:cNvPr>
          <p:cNvSpPr txBox="1">
            <a:spLocks/>
          </p:cNvSpPr>
          <p:nvPr/>
        </p:nvSpPr>
        <p:spPr>
          <a:xfrm>
            <a:off x="2111793" y="3322843"/>
            <a:ext cx="2314575"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200" b="1" dirty="0">
                <a:solidFill>
                  <a:schemeClr val="bg2"/>
                </a:solidFill>
                <a:latin typeface="Source Sans Pro" panose="020B0503030403020204" pitchFamily="34" charset="0"/>
              </a:rPr>
              <a:t>Dr Dan Carroll</a:t>
            </a:r>
          </a:p>
          <a:p>
            <a:r>
              <a:rPr lang="en-US" sz="1200" dirty="0">
                <a:solidFill>
                  <a:schemeClr val="bg2"/>
                </a:solidFill>
                <a:latin typeface="Source Sans Pro" panose="020B0503030403020204" pitchFamily="34" charset="0"/>
              </a:rPr>
              <a:t>The University of Sheffield</a:t>
            </a:r>
          </a:p>
        </p:txBody>
      </p:sp>
      <p:sp>
        <p:nvSpPr>
          <p:cNvPr id="17" name="Text Placeholder 9">
            <a:extLst>
              <a:ext uri="{FF2B5EF4-FFF2-40B4-BE49-F238E27FC236}">
                <a16:creationId xmlns:a16="http://schemas.microsoft.com/office/drawing/2014/main" id="{FDAEC6A2-4AB1-DCB0-7A0D-DBE9B036B42D}"/>
              </a:ext>
            </a:extLst>
          </p:cNvPr>
          <p:cNvSpPr txBox="1">
            <a:spLocks/>
          </p:cNvSpPr>
          <p:nvPr/>
        </p:nvSpPr>
        <p:spPr>
          <a:xfrm>
            <a:off x="6020814" y="1891845"/>
            <a:ext cx="2314575" cy="541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Robert Schmidt</a:t>
            </a:r>
          </a:p>
          <a:p>
            <a:r>
              <a:rPr lang="en-US" sz="1200" dirty="0">
                <a:solidFill>
                  <a:schemeClr val="bg2"/>
                </a:solidFill>
                <a:latin typeface="Source Sans Pro" panose="020B0503030403020204" pitchFamily="34" charset="0"/>
              </a:rPr>
              <a:t>Ruhr-Universität Bochum</a:t>
            </a:r>
          </a:p>
        </p:txBody>
      </p:sp>
      <p:sp>
        <p:nvSpPr>
          <p:cNvPr id="18" name="Text Placeholder 3">
            <a:extLst>
              <a:ext uri="{FF2B5EF4-FFF2-40B4-BE49-F238E27FC236}">
                <a16:creationId xmlns:a16="http://schemas.microsoft.com/office/drawing/2014/main" id="{27CC879F-F609-29B0-FF3E-7116DED13EF2}"/>
              </a:ext>
            </a:extLst>
          </p:cNvPr>
          <p:cNvSpPr txBox="1">
            <a:spLocks/>
          </p:cNvSpPr>
          <p:nvPr/>
        </p:nvSpPr>
        <p:spPr>
          <a:xfrm>
            <a:off x="2175593" y="1891845"/>
            <a:ext cx="2314575" cy="541800"/>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Claudia von Bastian</a:t>
            </a:r>
          </a:p>
          <a:p>
            <a:r>
              <a:rPr lang="en-US" sz="1200" dirty="0">
                <a:solidFill>
                  <a:schemeClr val="bg2"/>
                </a:solidFill>
                <a:latin typeface="Source Sans Pro" panose="020B0503030403020204" pitchFamily="34" charset="0"/>
              </a:rPr>
              <a:t>The University of Sheffield</a:t>
            </a:r>
          </a:p>
        </p:txBody>
      </p:sp>
      <p:sp>
        <p:nvSpPr>
          <p:cNvPr id="19" name="Text Placeholder 9">
            <a:extLst>
              <a:ext uri="{FF2B5EF4-FFF2-40B4-BE49-F238E27FC236}">
                <a16:creationId xmlns:a16="http://schemas.microsoft.com/office/drawing/2014/main" id="{829508BD-BF62-01F3-968D-8E9DD01C0C8A}"/>
              </a:ext>
            </a:extLst>
          </p:cNvPr>
          <p:cNvSpPr txBox="1">
            <a:spLocks/>
          </p:cNvSpPr>
          <p:nvPr/>
        </p:nvSpPr>
        <p:spPr>
          <a:xfrm>
            <a:off x="5952191" y="3474576"/>
            <a:ext cx="2314575" cy="3318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US" sz="1200" dirty="0">
                <a:solidFill>
                  <a:schemeClr val="bg2"/>
                </a:solidFill>
                <a:latin typeface="Source Sans Pro" panose="020B0503030403020204" pitchFamily="34" charset="0"/>
              </a:rPr>
              <a:t>Endpoint</a:t>
            </a:r>
          </a:p>
          <a:p>
            <a:endParaRPr lang="en-US" sz="1200"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31999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93BF-8856-4942-C6E3-D30B1C9388A4}"/>
              </a:ext>
            </a:extLst>
          </p:cNvPr>
          <p:cNvSpPr>
            <a:spLocks noGrp="1"/>
          </p:cNvSpPr>
          <p:nvPr>
            <p:ph type="title"/>
          </p:nvPr>
        </p:nvSpPr>
        <p:spPr/>
        <p:txBody>
          <a:bodyPr/>
          <a:lstStyle/>
          <a:p>
            <a:r>
              <a:rPr lang="en-GB" sz="3200" dirty="0"/>
              <a:t>Cognitively Plasticity &amp; Video Games</a:t>
            </a:r>
          </a:p>
        </p:txBody>
      </p:sp>
      <p:sp>
        <p:nvSpPr>
          <p:cNvPr id="3" name="Text Placeholder 2">
            <a:extLst>
              <a:ext uri="{FF2B5EF4-FFF2-40B4-BE49-F238E27FC236}">
                <a16:creationId xmlns:a16="http://schemas.microsoft.com/office/drawing/2014/main" id="{0FBEAA67-8E4E-D797-B93A-F5FD5E70F0E2}"/>
              </a:ext>
            </a:extLst>
          </p:cNvPr>
          <p:cNvSpPr>
            <a:spLocks noGrp="1"/>
          </p:cNvSpPr>
          <p:nvPr>
            <p:ph type="body" sz="quarter" idx="14"/>
          </p:nvPr>
        </p:nvSpPr>
        <p:spPr>
          <a:xfrm>
            <a:off x="128200" y="863600"/>
            <a:ext cx="7595214" cy="3632200"/>
          </a:xfrm>
        </p:spPr>
        <p:txBody>
          <a:bodyPr>
            <a:normAutofit/>
          </a:bodyPr>
          <a:lstStyle/>
          <a:p>
            <a:pPr marL="419100" indent="-342900">
              <a:buFont typeface="Arial" panose="020B0604020202020204" pitchFamily="34" charset="0"/>
              <a:buChar char="•"/>
            </a:pPr>
            <a:r>
              <a:rPr lang="en-GB" sz="2000" b="1" dirty="0"/>
              <a:t>Cognitive plasticity </a:t>
            </a:r>
            <a:r>
              <a:rPr lang="en-GB" sz="2000" dirty="0"/>
              <a:t>is the brain’s ability to adapt in response to new experiences, learning, or changes in the environment. </a:t>
            </a:r>
          </a:p>
          <a:p>
            <a:pPr marL="419100" indent="-342900">
              <a:buFont typeface="Arial" panose="020B0604020202020204" pitchFamily="34" charset="0"/>
              <a:buChar char="•"/>
            </a:pPr>
            <a:r>
              <a:rPr lang="en-GB" sz="2000" b="1" dirty="0"/>
              <a:t>Cognitively stimulating leisure activities</a:t>
            </a:r>
            <a:r>
              <a:rPr lang="en-GB" sz="2000" dirty="0"/>
              <a:t> can enhance this plasticity </a:t>
            </a:r>
            <a:r>
              <a:rPr lang="en-GB" sz="2000" i="1" dirty="0">
                <a:solidFill>
                  <a:schemeClr val="tx2"/>
                </a:solidFill>
              </a:rPr>
              <a:t>(von Bastian, Hyde &amp; Jiang, 2023)</a:t>
            </a:r>
            <a:r>
              <a:rPr lang="en-GB" sz="2000" dirty="0"/>
              <a:t>, helping maintain cognitive flexibility and slow age-related decline.</a:t>
            </a:r>
          </a:p>
          <a:p>
            <a:pPr marL="419100" indent="-342900">
              <a:buFont typeface="Arial" panose="020B0604020202020204" pitchFamily="34" charset="0"/>
              <a:buChar char="•"/>
            </a:pPr>
            <a:r>
              <a:rPr lang="en-GB" sz="2000" b="1" dirty="0"/>
              <a:t>Video games</a:t>
            </a:r>
            <a:r>
              <a:rPr lang="en-GB" sz="2000" dirty="0"/>
              <a:t> are a popular and dynamic form of such activities, requiring decision-making, problem-solving, and multitasking.</a:t>
            </a:r>
          </a:p>
          <a:p>
            <a:pPr marL="419100" indent="-342900">
              <a:buFont typeface="Arial" panose="020B0604020202020204" pitchFamily="34" charset="0"/>
              <a:buChar char="•"/>
            </a:pPr>
            <a:r>
              <a:rPr lang="en-GB" sz="2000" dirty="0"/>
              <a:t>This suggests that playing video games may improve cognitive functioning through cognitive plasticity</a:t>
            </a:r>
          </a:p>
        </p:txBody>
      </p:sp>
      <p:sp>
        <p:nvSpPr>
          <p:cNvPr id="4" name="Slide Number Placeholder 3">
            <a:extLst>
              <a:ext uri="{FF2B5EF4-FFF2-40B4-BE49-F238E27FC236}">
                <a16:creationId xmlns:a16="http://schemas.microsoft.com/office/drawing/2014/main" id="{460CDC6D-CE67-234B-05F4-769C79F33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16" name="Graphic 15" descr="Tennis with solid fill">
            <a:extLst>
              <a:ext uri="{FF2B5EF4-FFF2-40B4-BE49-F238E27FC236}">
                <a16:creationId xmlns:a16="http://schemas.microsoft.com/office/drawing/2014/main" id="{BF26F308-8250-F8A7-93EF-D391B31B66CF}"/>
              </a:ext>
            </a:extLst>
          </p:cNvPr>
          <p:cNvPicPr>
            <a:picLocks noChangeAspect="1"/>
          </p:cNvPicPr>
          <p:nvPr/>
        </p:nvPicPr>
        <p:blipFill>
          <a:blip r:embed="rId3">
            <a:extLst>
              <a:ext uri="{96DAC541-7B7A-43D3-8B79-37D633B846F1}">
                <asvg:svgBlip xmlns:asvg="http://schemas.microsoft.com/office/drawing/2016/SVG/main" r:embed="rId4"/>
              </a:ext>
            </a:extLst>
          </a:blip>
          <a:srcRect r="5143"/>
          <a:stretch/>
        </p:blipFill>
        <p:spPr>
          <a:xfrm>
            <a:off x="7857489" y="689320"/>
            <a:ext cx="1008000" cy="1062649"/>
          </a:xfrm>
          <a:prstGeom prst="rect">
            <a:avLst/>
          </a:prstGeom>
        </p:spPr>
      </p:pic>
      <p:pic>
        <p:nvPicPr>
          <p:cNvPr id="17" name="Graphic 16" descr="Game controller with solid fill">
            <a:extLst>
              <a:ext uri="{FF2B5EF4-FFF2-40B4-BE49-F238E27FC236}">
                <a16:creationId xmlns:a16="http://schemas.microsoft.com/office/drawing/2014/main" id="{D2FF8941-30EE-53A4-0FA6-1BC1BD0987E4}"/>
              </a:ext>
            </a:extLst>
          </p:cNvPr>
          <p:cNvPicPr>
            <a:picLocks noChangeAspect="1"/>
          </p:cNvPicPr>
          <p:nvPr/>
        </p:nvPicPr>
        <p:blipFill>
          <a:blip r:embed="rId5">
            <a:extLst>
              <a:ext uri="{96DAC541-7B7A-43D3-8B79-37D633B846F1}">
                <asvg:svgBlip xmlns:asvg="http://schemas.microsoft.com/office/drawing/2016/SVG/main" r:embed="rId6"/>
              </a:ext>
            </a:extLst>
          </a:blip>
          <a:srcRect l="6547" t="14905" r="5143" b="15203"/>
          <a:stretch/>
        </p:blipFill>
        <p:spPr>
          <a:xfrm>
            <a:off x="7816351" y="3120394"/>
            <a:ext cx="1008000" cy="797766"/>
          </a:xfrm>
          <a:prstGeom prst="rect">
            <a:avLst/>
          </a:prstGeom>
        </p:spPr>
      </p:pic>
      <p:pic>
        <p:nvPicPr>
          <p:cNvPr id="18" name="Graphic 17" descr="Chess pieces with solid fill">
            <a:extLst>
              <a:ext uri="{FF2B5EF4-FFF2-40B4-BE49-F238E27FC236}">
                <a16:creationId xmlns:a16="http://schemas.microsoft.com/office/drawing/2014/main" id="{20D30318-A45A-2A34-1584-291D62DB5032}"/>
              </a:ext>
            </a:extLst>
          </p:cNvPr>
          <p:cNvPicPr>
            <a:picLocks noChangeAspect="1"/>
          </p:cNvPicPr>
          <p:nvPr/>
        </p:nvPicPr>
        <p:blipFill>
          <a:blip r:embed="rId7">
            <a:extLst>
              <a:ext uri="{96DAC541-7B7A-43D3-8B79-37D633B846F1}">
                <asvg:svgBlip xmlns:asvg="http://schemas.microsoft.com/office/drawing/2016/SVG/main" r:embed="rId8"/>
              </a:ext>
            </a:extLst>
          </a:blip>
          <a:srcRect l="8857" t="10247" r="6457" b="13029"/>
          <a:stretch/>
        </p:blipFill>
        <p:spPr>
          <a:xfrm>
            <a:off x="7816351" y="1979566"/>
            <a:ext cx="1008000" cy="913231"/>
          </a:xfrm>
          <a:prstGeom prst="rect">
            <a:avLst/>
          </a:prstGeom>
        </p:spPr>
      </p:pic>
      <p:pic>
        <p:nvPicPr>
          <p:cNvPr id="19" name="Graphic 18" descr="Left Brain with solid fill">
            <a:extLst>
              <a:ext uri="{FF2B5EF4-FFF2-40B4-BE49-F238E27FC236}">
                <a16:creationId xmlns:a16="http://schemas.microsoft.com/office/drawing/2014/main" id="{635547C9-E74F-5FCC-E5A2-4AF7D38E0F9B}"/>
              </a:ext>
            </a:extLst>
          </p:cNvPr>
          <p:cNvPicPr>
            <a:picLocks noChangeAspect="1"/>
          </p:cNvPicPr>
          <p:nvPr/>
        </p:nvPicPr>
        <p:blipFill>
          <a:blip r:embed="rId9">
            <a:extLst>
              <a:ext uri="{96DAC541-7B7A-43D3-8B79-37D633B846F1}">
                <asvg:svgBlip xmlns:asvg="http://schemas.microsoft.com/office/drawing/2016/SVG/main" r:embed="rId10"/>
              </a:ext>
            </a:extLst>
          </a:blip>
          <a:srcRect t="9034" r="11051" b="7888"/>
          <a:stretch/>
        </p:blipFill>
        <p:spPr>
          <a:xfrm>
            <a:off x="7778476" y="4145757"/>
            <a:ext cx="1008000" cy="941468"/>
          </a:xfrm>
          <a:prstGeom prst="rect">
            <a:avLst/>
          </a:prstGeom>
        </p:spPr>
      </p:pic>
    </p:spTree>
    <p:extLst>
      <p:ext uri="{BB962C8B-B14F-4D97-AF65-F5344CB8AC3E}">
        <p14:creationId xmlns:p14="http://schemas.microsoft.com/office/powerpoint/2010/main" val="320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4DB2-C90A-A842-04A1-58C69892D883}"/>
              </a:ext>
            </a:extLst>
          </p:cNvPr>
          <p:cNvSpPr>
            <a:spLocks noGrp="1"/>
          </p:cNvSpPr>
          <p:nvPr>
            <p:ph type="title"/>
          </p:nvPr>
        </p:nvSpPr>
        <p:spPr/>
        <p:txBody>
          <a:bodyPr>
            <a:noAutofit/>
          </a:bodyPr>
          <a:lstStyle/>
          <a:p>
            <a:r>
              <a:rPr lang="en-GB" sz="3200" dirty="0"/>
              <a:t>Cognition &amp; Video Games</a:t>
            </a:r>
          </a:p>
        </p:txBody>
      </p:sp>
      <p:sp>
        <p:nvSpPr>
          <p:cNvPr id="29" name="Text Placeholder 28">
            <a:extLst>
              <a:ext uri="{FF2B5EF4-FFF2-40B4-BE49-F238E27FC236}">
                <a16:creationId xmlns:a16="http://schemas.microsoft.com/office/drawing/2014/main" id="{56F1AA5C-4FF0-6ECA-BD43-11A3C2B842E9}"/>
              </a:ext>
            </a:extLst>
          </p:cNvPr>
          <p:cNvSpPr>
            <a:spLocks noGrp="1"/>
          </p:cNvSpPr>
          <p:nvPr>
            <p:ph type="body" sz="quarter" idx="14"/>
          </p:nvPr>
        </p:nvSpPr>
        <p:spPr>
          <a:xfrm>
            <a:off x="128200" y="741138"/>
            <a:ext cx="8818950" cy="4083958"/>
          </a:xfrm>
        </p:spPr>
        <p:txBody>
          <a:bodyPr>
            <a:normAutofit/>
          </a:bodyPr>
          <a:lstStyle/>
          <a:p>
            <a:pPr algn="ctr"/>
            <a:r>
              <a:rPr lang="en-GB" sz="2000" b="0" dirty="0">
                <a:solidFill>
                  <a:schemeClr val="bg2"/>
                </a:solidFill>
                <a:latin typeface="Source Sans Pro" panose="020B0503030403020204" pitchFamily="34" charset="0"/>
              </a:rPr>
              <a:t>Previous studies have produced </a:t>
            </a:r>
            <a:r>
              <a:rPr lang="en-GB" sz="2000" b="1" dirty="0">
                <a:solidFill>
                  <a:schemeClr val="bg2"/>
                </a:solidFill>
                <a:latin typeface="Source Sans Pro" panose="020B0503030403020204" pitchFamily="34" charset="0"/>
              </a:rPr>
              <a:t>inconsistent</a:t>
            </a:r>
            <a:r>
              <a:rPr lang="en-GB" sz="2000" b="0" dirty="0">
                <a:solidFill>
                  <a:schemeClr val="bg2"/>
                </a:solidFill>
                <a:latin typeface="Source Sans Pro" panose="020B0503030403020204" pitchFamily="34" charset="0"/>
              </a:rPr>
              <a:t> </a:t>
            </a:r>
            <a:r>
              <a:rPr lang="en-GB" sz="2000" dirty="0">
                <a:solidFill>
                  <a:schemeClr val="bg2"/>
                </a:solidFill>
                <a:latin typeface="Source Sans Pro" panose="020B0503030403020204" pitchFamily="34" charset="0"/>
              </a:rPr>
              <a:t>findings</a:t>
            </a:r>
          </a:p>
          <a:p>
            <a:pPr algn="ctr"/>
            <a:endParaRPr lang="en-GB" sz="2000" dirty="0">
              <a:solidFill>
                <a:schemeClr val="bg2"/>
              </a:solidFill>
              <a:latin typeface="Source Sans Pro" panose="020B0503030403020204" pitchFamily="34" charset="0"/>
            </a:endParaRPr>
          </a:p>
          <a:p>
            <a:pPr algn="ctr"/>
            <a:endParaRPr lang="en-GB" sz="2000" dirty="0">
              <a:solidFill>
                <a:schemeClr val="bg2"/>
              </a:solidFill>
              <a:latin typeface="Source Sans Pro" panose="020B0503030403020204" pitchFamily="34" charset="0"/>
            </a:endParaRPr>
          </a:p>
          <a:p>
            <a:pPr algn="ctr"/>
            <a:endParaRPr lang="en-GB" sz="2000" dirty="0">
              <a:solidFill>
                <a:schemeClr val="bg2"/>
              </a:solidFill>
              <a:latin typeface="Source Sans Pro" panose="020B0503030403020204" pitchFamily="34" charset="0"/>
            </a:endParaRPr>
          </a:p>
          <a:p>
            <a:pPr algn="ctr"/>
            <a:endParaRPr lang="en-GB" sz="2000" dirty="0">
              <a:solidFill>
                <a:schemeClr val="bg2"/>
              </a:solidFill>
              <a:latin typeface="Source Sans Pro" panose="020B0503030403020204" pitchFamily="34" charset="0"/>
            </a:endParaRPr>
          </a:p>
          <a:p>
            <a:pPr algn="ctr"/>
            <a:endParaRPr lang="en-GB" sz="2000" dirty="0">
              <a:solidFill>
                <a:schemeClr val="bg2"/>
              </a:solidFill>
              <a:latin typeface="Source Sans Pro" panose="020B0503030403020204" pitchFamily="34" charset="0"/>
            </a:endParaRPr>
          </a:p>
          <a:p>
            <a:pPr algn="ctr"/>
            <a:endParaRPr lang="en-GB" sz="2000" dirty="0">
              <a:solidFill>
                <a:schemeClr val="bg2"/>
              </a:solidFill>
              <a:latin typeface="Source Sans Pro" panose="020B0503030403020204" pitchFamily="34" charset="0"/>
            </a:endParaRPr>
          </a:p>
          <a:p>
            <a:pPr algn="ctr"/>
            <a:endParaRPr lang="en-GB" sz="2000" b="1" dirty="0">
              <a:solidFill>
                <a:schemeClr val="bg2"/>
              </a:solidFill>
              <a:latin typeface="Source Sans Pro" panose="020B0503030403020204" pitchFamily="34" charset="0"/>
            </a:endParaRPr>
          </a:p>
          <a:p>
            <a:pPr algn="ctr"/>
            <a:r>
              <a:rPr lang="en-GB" sz="2000" b="1" dirty="0">
                <a:solidFill>
                  <a:schemeClr val="tx2"/>
                </a:solidFill>
              </a:rPr>
              <a:t>Broad</a:t>
            </a:r>
            <a:r>
              <a:rPr lang="en-GB" sz="2000" dirty="0"/>
              <a:t> definitions of video games</a:t>
            </a:r>
          </a:p>
          <a:p>
            <a:pPr algn="ctr"/>
            <a:r>
              <a:rPr lang="en-GB" sz="2000" dirty="0"/>
              <a:t>Small samples </a:t>
            </a:r>
            <a:r>
              <a:rPr lang="en-GB" sz="2000" b="1" dirty="0"/>
              <a:t>of </a:t>
            </a:r>
            <a:r>
              <a:rPr lang="en-GB" sz="2000" b="1" dirty="0">
                <a:solidFill>
                  <a:schemeClr val="tx2"/>
                </a:solidFill>
              </a:rPr>
              <a:t>novice players</a:t>
            </a:r>
          </a:p>
          <a:p>
            <a:pPr algn="ctr"/>
            <a:r>
              <a:rPr lang="en-GB" sz="2000" dirty="0"/>
              <a:t>Limited assessment of </a:t>
            </a:r>
            <a:r>
              <a:rPr lang="en-GB" sz="2000" b="1" dirty="0">
                <a:solidFill>
                  <a:schemeClr val="tx2"/>
                </a:solidFill>
              </a:rPr>
              <a:t>video game skill </a:t>
            </a:r>
            <a:r>
              <a:rPr lang="en-GB" sz="2000" dirty="0"/>
              <a:t>and </a:t>
            </a:r>
            <a:r>
              <a:rPr lang="en-GB" sz="2000" b="1" dirty="0">
                <a:solidFill>
                  <a:schemeClr val="tx2"/>
                </a:solidFill>
              </a:rPr>
              <a:t>expertise</a:t>
            </a:r>
          </a:p>
        </p:txBody>
      </p:sp>
      <p:sp>
        <p:nvSpPr>
          <p:cNvPr id="12" name="Slide Number Placeholder 11">
            <a:extLst>
              <a:ext uri="{FF2B5EF4-FFF2-40B4-BE49-F238E27FC236}">
                <a16:creationId xmlns:a16="http://schemas.microsoft.com/office/drawing/2014/main" id="{8E2E82F3-D1A6-2BBA-D1D2-4B894EA79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39" name="Graphic 38" descr="Checkmark with solid fill">
            <a:extLst>
              <a:ext uri="{FF2B5EF4-FFF2-40B4-BE49-F238E27FC236}">
                <a16:creationId xmlns:a16="http://schemas.microsoft.com/office/drawing/2014/main" id="{4F58A76F-A2DA-21CE-53E6-080F55FE0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2000" y="1093112"/>
            <a:ext cx="1800000" cy="1800000"/>
          </a:xfrm>
          <a:prstGeom prst="rect">
            <a:avLst/>
          </a:prstGeom>
        </p:spPr>
      </p:pic>
      <p:pic>
        <p:nvPicPr>
          <p:cNvPr id="40" name="Graphic 39" descr="Checkmark with solid fill">
            <a:extLst>
              <a:ext uri="{FF2B5EF4-FFF2-40B4-BE49-F238E27FC236}">
                <a16:creationId xmlns:a16="http://schemas.microsoft.com/office/drawing/2014/main" id="{B5718604-DEA7-3B15-C78F-BFDE8014E8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2479" y="1093112"/>
            <a:ext cx="1800000" cy="1800000"/>
          </a:xfrm>
          <a:prstGeom prst="rect">
            <a:avLst/>
          </a:prstGeom>
        </p:spPr>
      </p:pic>
      <p:pic>
        <p:nvPicPr>
          <p:cNvPr id="42" name="Graphic 41" descr="Close with solid fill">
            <a:extLst>
              <a:ext uri="{FF2B5EF4-FFF2-40B4-BE49-F238E27FC236}">
                <a16:creationId xmlns:a16="http://schemas.microsoft.com/office/drawing/2014/main" id="{E96B3AC2-F08D-0F70-0353-9F24D30A2A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1521" y="1093112"/>
            <a:ext cx="1800000" cy="1800000"/>
          </a:xfrm>
          <a:prstGeom prst="rect">
            <a:avLst/>
          </a:prstGeom>
        </p:spPr>
      </p:pic>
      <p:sp>
        <p:nvSpPr>
          <p:cNvPr id="43" name="TextBox 42">
            <a:extLst>
              <a:ext uri="{FF2B5EF4-FFF2-40B4-BE49-F238E27FC236}">
                <a16:creationId xmlns:a16="http://schemas.microsoft.com/office/drawing/2014/main" id="{BFB24F7A-3D20-EAF3-25F0-0B891C8FD36E}"/>
              </a:ext>
            </a:extLst>
          </p:cNvPr>
          <p:cNvSpPr txBox="1"/>
          <p:nvPr/>
        </p:nvSpPr>
        <p:spPr>
          <a:xfrm>
            <a:off x="931521" y="2664511"/>
            <a:ext cx="1713708" cy="707886"/>
          </a:xfrm>
          <a:prstGeom prst="rect">
            <a:avLst/>
          </a:prstGeom>
          <a:noFill/>
        </p:spPr>
        <p:txBody>
          <a:bodyPr wrap="square" rtlCol="0">
            <a:spAutoFit/>
          </a:bodyPr>
          <a:lstStyle/>
          <a:p>
            <a:pPr algn="ctr"/>
            <a:r>
              <a:rPr lang="en-GB" sz="2000" b="1" dirty="0">
                <a:latin typeface="Source Sans Pro" panose="020B0503030403020204" pitchFamily="34" charset="0"/>
                <a:ea typeface="Source Code Pro" panose="020B0509030403020204" pitchFamily="49" charset="0"/>
              </a:rPr>
              <a:t>Sala et al. (2018)</a:t>
            </a:r>
          </a:p>
        </p:txBody>
      </p:sp>
      <p:sp>
        <p:nvSpPr>
          <p:cNvPr id="44" name="TextBox 43">
            <a:extLst>
              <a:ext uri="{FF2B5EF4-FFF2-40B4-BE49-F238E27FC236}">
                <a16:creationId xmlns:a16="http://schemas.microsoft.com/office/drawing/2014/main" id="{E6302E10-1A05-261D-44C4-FF83013FBB12}"/>
              </a:ext>
            </a:extLst>
          </p:cNvPr>
          <p:cNvSpPr txBox="1"/>
          <p:nvPr/>
        </p:nvSpPr>
        <p:spPr>
          <a:xfrm>
            <a:off x="3585708" y="2686148"/>
            <a:ext cx="1713708" cy="707886"/>
          </a:xfrm>
          <a:prstGeom prst="rect">
            <a:avLst/>
          </a:prstGeom>
          <a:noFill/>
        </p:spPr>
        <p:txBody>
          <a:bodyPr wrap="square" rtlCol="0">
            <a:spAutoFit/>
          </a:bodyPr>
          <a:lstStyle/>
          <a:p>
            <a:pPr algn="ctr"/>
            <a:r>
              <a:rPr lang="en-GB" sz="2000" b="1" dirty="0">
                <a:latin typeface="Source Sans Pro" panose="020B0503030403020204" pitchFamily="34" charset="0"/>
                <a:ea typeface="Source Code Pro" panose="020B0509030403020204" pitchFamily="49" charset="0"/>
              </a:rPr>
              <a:t>Bediou et al. (2018; 2023)</a:t>
            </a:r>
          </a:p>
        </p:txBody>
      </p:sp>
      <p:sp>
        <p:nvSpPr>
          <p:cNvPr id="45" name="TextBox 44">
            <a:extLst>
              <a:ext uri="{FF2B5EF4-FFF2-40B4-BE49-F238E27FC236}">
                <a16:creationId xmlns:a16="http://schemas.microsoft.com/office/drawing/2014/main" id="{3B4EC482-C1E4-F332-AEFD-E6A39F46250A}"/>
              </a:ext>
            </a:extLst>
          </p:cNvPr>
          <p:cNvSpPr txBox="1"/>
          <p:nvPr/>
        </p:nvSpPr>
        <p:spPr>
          <a:xfrm>
            <a:off x="6326187" y="2708287"/>
            <a:ext cx="1800000" cy="707886"/>
          </a:xfrm>
          <a:prstGeom prst="rect">
            <a:avLst/>
          </a:prstGeom>
          <a:noFill/>
        </p:spPr>
        <p:txBody>
          <a:bodyPr wrap="square" rtlCol="0">
            <a:spAutoFit/>
          </a:bodyPr>
          <a:lstStyle/>
          <a:p>
            <a:pPr algn="ctr"/>
            <a:r>
              <a:rPr lang="en-GB" sz="2000" b="1" dirty="0">
                <a:latin typeface="Source Sans Pro" panose="020B0503030403020204" pitchFamily="34" charset="0"/>
                <a:ea typeface="Source Code Pro" panose="020B0509030403020204" pitchFamily="49" charset="0"/>
              </a:rPr>
              <a:t>Smith &amp; </a:t>
            </a:r>
            <a:r>
              <a:rPr lang="en-GB" sz="2000" b="1" dirty="0" err="1">
                <a:latin typeface="Source Sans Pro" panose="020B0503030403020204" pitchFamily="34" charset="0"/>
                <a:ea typeface="Source Code Pro" panose="020B0509030403020204" pitchFamily="49" charset="0"/>
              </a:rPr>
              <a:t>Basak</a:t>
            </a:r>
            <a:r>
              <a:rPr lang="en-GB" sz="2000" b="1" dirty="0">
                <a:latin typeface="Source Sans Pro" panose="020B0503030403020204" pitchFamily="34" charset="0"/>
                <a:ea typeface="Source Code Pro" panose="020B0509030403020204" pitchFamily="49" charset="0"/>
              </a:rPr>
              <a:t> (2023)</a:t>
            </a:r>
          </a:p>
        </p:txBody>
      </p:sp>
    </p:spTree>
    <p:extLst>
      <p:ext uri="{BB962C8B-B14F-4D97-AF65-F5344CB8AC3E}">
        <p14:creationId xmlns:p14="http://schemas.microsoft.com/office/powerpoint/2010/main" val="114339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7C7C-8B8E-4DA1-03E3-480BB7031E00}"/>
              </a:ext>
            </a:extLst>
          </p:cNvPr>
          <p:cNvSpPr>
            <a:spLocks noGrp="1"/>
          </p:cNvSpPr>
          <p:nvPr>
            <p:ph type="title"/>
          </p:nvPr>
        </p:nvSpPr>
        <p:spPr/>
        <p:txBody>
          <a:bodyPr wrap="square" anchor="ctr">
            <a:noAutofit/>
          </a:bodyPr>
          <a:lstStyle/>
          <a:p>
            <a:pPr>
              <a:lnSpc>
                <a:spcPct val="90000"/>
              </a:lnSpc>
            </a:pPr>
            <a:r>
              <a:rPr lang="en-GB" dirty="0"/>
              <a:t>Research Questions</a:t>
            </a:r>
          </a:p>
        </p:txBody>
      </p:sp>
      <p:sp>
        <p:nvSpPr>
          <p:cNvPr id="5" name="Text Placeholder 4">
            <a:extLst>
              <a:ext uri="{FF2B5EF4-FFF2-40B4-BE49-F238E27FC236}">
                <a16:creationId xmlns:a16="http://schemas.microsoft.com/office/drawing/2014/main" id="{F0126C53-4724-A630-B80C-92E3018F3837}"/>
              </a:ext>
            </a:extLst>
          </p:cNvPr>
          <p:cNvSpPr>
            <a:spLocks noGrp="1"/>
          </p:cNvSpPr>
          <p:nvPr>
            <p:ph type="body" sz="quarter" idx="14"/>
          </p:nvPr>
        </p:nvSpPr>
        <p:spPr>
          <a:xfrm>
            <a:off x="128200" y="863600"/>
            <a:ext cx="8818950" cy="4078270"/>
          </a:xfrm>
        </p:spPr>
        <p:txBody>
          <a:bodyPr wrap="square" anchor="t">
            <a:normAutofit/>
          </a:bodyPr>
          <a:lstStyle/>
          <a:p>
            <a:pPr marL="533400" indent="-457200">
              <a:lnSpc>
                <a:spcPct val="105000"/>
              </a:lnSpc>
              <a:spcAft>
                <a:spcPts val="600"/>
              </a:spcAft>
              <a:buAutoNum type="arabicPeriod"/>
            </a:pPr>
            <a:r>
              <a:rPr lang="en-GB" dirty="0"/>
              <a:t>How should we </a:t>
            </a:r>
            <a:r>
              <a:rPr lang="en-GB" b="1" dirty="0"/>
              <a:t>measure</a:t>
            </a:r>
            <a:r>
              <a:rPr lang="en-GB" dirty="0"/>
              <a:t> Counter-Strike </a:t>
            </a:r>
            <a:r>
              <a:rPr lang="en-GB" b="1" dirty="0">
                <a:solidFill>
                  <a:schemeClr val="tx2"/>
                </a:solidFill>
              </a:rPr>
              <a:t>expertise</a:t>
            </a:r>
            <a:r>
              <a:rPr lang="en-GB" dirty="0"/>
              <a:t>?</a:t>
            </a:r>
          </a:p>
          <a:p>
            <a:pPr marL="533400" indent="-457200">
              <a:lnSpc>
                <a:spcPct val="105000"/>
              </a:lnSpc>
              <a:spcAft>
                <a:spcPts val="600"/>
              </a:spcAft>
              <a:buAutoNum type="arabicPeriod"/>
            </a:pPr>
            <a:r>
              <a:rPr lang="en-GB" dirty="0"/>
              <a:t>Is there a </a:t>
            </a:r>
            <a:r>
              <a:rPr lang="en-GB" b="1" dirty="0"/>
              <a:t>relationship</a:t>
            </a:r>
            <a:r>
              <a:rPr lang="en-GB" dirty="0"/>
              <a:t> between Counter-Strike expertise, </a:t>
            </a:r>
            <a:r>
              <a:rPr lang="en-GB" b="1" dirty="0">
                <a:solidFill>
                  <a:schemeClr val="tx2"/>
                </a:solidFill>
              </a:rPr>
              <a:t>processing speed </a:t>
            </a:r>
            <a:r>
              <a:rPr lang="en-GB" dirty="0"/>
              <a:t>and </a:t>
            </a:r>
            <a:r>
              <a:rPr lang="en-GB" b="1" dirty="0">
                <a:solidFill>
                  <a:schemeClr val="tx2"/>
                </a:solidFill>
              </a:rPr>
              <a:t>multitasking </a:t>
            </a:r>
            <a:r>
              <a:rPr lang="en-GB" dirty="0">
                <a:solidFill>
                  <a:schemeClr val="bg2"/>
                </a:solidFill>
              </a:rPr>
              <a:t>performance?</a:t>
            </a:r>
          </a:p>
          <a:p>
            <a:pPr>
              <a:lnSpc>
                <a:spcPct val="105000"/>
              </a:lnSpc>
              <a:spcAft>
                <a:spcPts val="600"/>
              </a:spcAft>
            </a:pPr>
            <a:endParaRPr lang="en-GB" dirty="0">
              <a:solidFill>
                <a:schemeClr val="bg2"/>
              </a:solidFill>
            </a:endParaRPr>
          </a:p>
          <a:p>
            <a:pPr algn="l"/>
            <a:r>
              <a:rPr lang="en-GB" sz="2400" b="1" dirty="0">
                <a:solidFill>
                  <a:schemeClr val="tx2"/>
                </a:solidFill>
              </a:rPr>
              <a:t>Processing Speed: </a:t>
            </a:r>
            <a:r>
              <a:rPr lang="en-GB" sz="2400" dirty="0"/>
              <a:t>general ability to process information, measured by</a:t>
            </a:r>
            <a:r>
              <a:rPr lang="en-GB" sz="2400" b="1" dirty="0"/>
              <a:t> Reaction Times (RTs) </a:t>
            </a:r>
            <a:r>
              <a:rPr lang="en-GB" sz="2400" dirty="0"/>
              <a:t>and </a:t>
            </a:r>
            <a:r>
              <a:rPr lang="en-GB" sz="2400" b="1" dirty="0"/>
              <a:t>Accuracy Scores</a:t>
            </a:r>
          </a:p>
          <a:p>
            <a:pPr algn="l"/>
            <a:r>
              <a:rPr lang="en-GB" sz="2400" b="1" dirty="0">
                <a:solidFill>
                  <a:schemeClr val="tx2"/>
                </a:solidFill>
              </a:rPr>
              <a:t>Multitasking: </a:t>
            </a:r>
            <a:r>
              <a:rPr lang="en-GB" sz="2400" dirty="0"/>
              <a:t>Ability to conduct two or more tasks at the same time, measured by </a:t>
            </a:r>
            <a:r>
              <a:rPr lang="en-GB" sz="2400" b="1" dirty="0"/>
              <a:t>Mixing</a:t>
            </a:r>
            <a:r>
              <a:rPr lang="en-GB" sz="2400" dirty="0"/>
              <a:t> </a:t>
            </a:r>
            <a:r>
              <a:rPr lang="en-GB" sz="2400" b="1" dirty="0"/>
              <a:t>Costs</a:t>
            </a:r>
            <a:r>
              <a:rPr lang="en-GB" sz="2400" dirty="0"/>
              <a:t> and </a:t>
            </a:r>
            <a:r>
              <a:rPr lang="en-GB" sz="2400" b="1" dirty="0"/>
              <a:t>Switching Costs</a:t>
            </a:r>
          </a:p>
          <a:p>
            <a:pPr>
              <a:lnSpc>
                <a:spcPct val="105000"/>
              </a:lnSpc>
              <a:spcAft>
                <a:spcPts val="600"/>
              </a:spcAft>
            </a:pPr>
            <a:endParaRPr lang="en-GB" dirty="0">
              <a:solidFill>
                <a:schemeClr val="bg2"/>
              </a:solidFill>
            </a:endParaRPr>
          </a:p>
        </p:txBody>
      </p:sp>
      <p:sp>
        <p:nvSpPr>
          <p:cNvPr id="6" name="Slide Number Placeholder 5" hidden="1">
            <a:extLst>
              <a:ext uri="{FF2B5EF4-FFF2-40B4-BE49-F238E27FC236}">
                <a16:creationId xmlns:a16="http://schemas.microsoft.com/office/drawing/2014/main" id="{1A8C84F7-0539-296A-1BE9-C7E2DB52A381}"/>
              </a:ext>
            </a:extLst>
          </p:cNvPr>
          <p:cNvSpPr>
            <a:spLocks noGrp="1"/>
          </p:cNvSpPr>
          <p:nvPr>
            <p:ph type="sldNum" idx="12"/>
          </p:nvPr>
        </p:nvSpPr>
        <p:spPr/>
        <p:txBody>
          <a:bodyPr>
            <a:normAutofit/>
          </a:bodyPr>
          <a:lstStyle/>
          <a:p>
            <a:pPr marL="0" lvl="0" indent="0" algn="r" rtl="0">
              <a:lnSpc>
                <a:spcPct val="90000"/>
              </a:lnSpc>
              <a:spcBef>
                <a:spcPts val="0"/>
              </a:spcBef>
              <a:spcAft>
                <a:spcPts val="600"/>
              </a:spcAft>
              <a:buNone/>
            </a:pPr>
            <a:fld id="{00000000-1234-1234-1234-123412341234}" type="slidenum">
              <a:rPr lang="en-GB" sz="900" smtClean="0"/>
              <a:pPr marL="0" lvl="0" indent="0" algn="r" rtl="0">
                <a:lnSpc>
                  <a:spcPct val="90000"/>
                </a:lnSpc>
                <a:spcBef>
                  <a:spcPts val="0"/>
                </a:spcBef>
                <a:spcAft>
                  <a:spcPts val="600"/>
                </a:spcAft>
                <a:buNone/>
              </a:pPr>
              <a:t>4</a:t>
            </a:fld>
            <a:endParaRPr lang="en-GB" sz="900"/>
          </a:p>
        </p:txBody>
      </p:sp>
    </p:spTree>
    <p:extLst>
      <p:ext uri="{BB962C8B-B14F-4D97-AF65-F5344CB8AC3E}">
        <p14:creationId xmlns:p14="http://schemas.microsoft.com/office/powerpoint/2010/main" val="406581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7BE3DC1-3F45-48DC-76E7-F50CC7158029}"/>
              </a:ext>
            </a:extLst>
          </p:cNvPr>
          <p:cNvPicPr>
            <a:picLocks noChangeAspect="1"/>
          </p:cNvPicPr>
          <p:nvPr/>
        </p:nvPicPr>
        <p:blipFill>
          <a:blip r:embed="rId3"/>
          <a:stretch>
            <a:fillRect/>
          </a:stretch>
        </p:blipFill>
        <p:spPr>
          <a:xfrm>
            <a:off x="4106476" y="2836378"/>
            <a:ext cx="4680000" cy="2152022"/>
          </a:xfrm>
          <a:prstGeom prst="rect">
            <a:avLst/>
          </a:prstGeom>
        </p:spPr>
      </p:pic>
      <p:sp>
        <p:nvSpPr>
          <p:cNvPr id="2" name="Title 1">
            <a:extLst>
              <a:ext uri="{FF2B5EF4-FFF2-40B4-BE49-F238E27FC236}">
                <a16:creationId xmlns:a16="http://schemas.microsoft.com/office/drawing/2014/main" id="{C0A4D0BF-DB0E-ADDE-4FD9-C7ADC40256A9}"/>
              </a:ext>
            </a:extLst>
          </p:cNvPr>
          <p:cNvSpPr>
            <a:spLocks noGrp="1"/>
          </p:cNvSpPr>
          <p:nvPr>
            <p:ph type="title"/>
          </p:nvPr>
        </p:nvSpPr>
        <p:spPr/>
        <p:txBody>
          <a:bodyPr/>
          <a:lstStyle/>
          <a:p>
            <a:r>
              <a:rPr lang="en-GB" dirty="0"/>
              <a:t>Counter-Strike</a:t>
            </a:r>
          </a:p>
        </p:txBody>
      </p:sp>
      <p:sp>
        <p:nvSpPr>
          <p:cNvPr id="5" name="Text Placeholder 4">
            <a:extLst>
              <a:ext uri="{FF2B5EF4-FFF2-40B4-BE49-F238E27FC236}">
                <a16:creationId xmlns:a16="http://schemas.microsoft.com/office/drawing/2014/main" id="{9A9894EF-E5BA-A39C-95EC-67C51A1D6974}"/>
              </a:ext>
            </a:extLst>
          </p:cNvPr>
          <p:cNvSpPr>
            <a:spLocks noGrp="1"/>
          </p:cNvSpPr>
          <p:nvPr>
            <p:ph type="body" sz="quarter" idx="14"/>
          </p:nvPr>
        </p:nvSpPr>
        <p:spPr/>
        <p:txBody>
          <a:bodyPr/>
          <a:lstStyle/>
          <a:p>
            <a:pPr marL="419100" indent="-342900">
              <a:buFont typeface="Arial" panose="020B0604020202020204" pitchFamily="34" charset="0"/>
              <a:buChar char="•"/>
            </a:pPr>
            <a:r>
              <a:rPr lang="en-GB" dirty="0"/>
              <a:t>PC-only and Free-to-Play</a:t>
            </a:r>
          </a:p>
          <a:p>
            <a:pPr marL="419100" indent="-342900">
              <a:buFont typeface="Arial" panose="020B0604020202020204" pitchFamily="34" charset="0"/>
              <a:buChar char="•"/>
            </a:pPr>
            <a:r>
              <a:rPr lang="en-GB" dirty="0"/>
              <a:t>Diverse player base</a:t>
            </a:r>
          </a:p>
          <a:p>
            <a:pPr marL="419100" indent="-342900">
              <a:buFont typeface="Arial" panose="020B0604020202020204" pitchFamily="34" charset="0"/>
              <a:buChar char="•"/>
            </a:pPr>
            <a:r>
              <a:rPr lang="en-GB" dirty="0"/>
              <a:t>Competitive esports scene</a:t>
            </a:r>
          </a:p>
          <a:p>
            <a:pPr marL="419100" indent="-342900">
              <a:buFont typeface="Arial" panose="020B0604020202020204" pitchFamily="34" charset="0"/>
              <a:buChar char="•"/>
            </a:pPr>
            <a:r>
              <a:rPr lang="en-GB" dirty="0"/>
              <a:t>Performance metrics</a:t>
            </a:r>
          </a:p>
          <a:p>
            <a:pPr marL="4191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372B0399-2FE3-B874-75D6-37C4F75C46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45" name="Picture 44">
            <a:extLst>
              <a:ext uri="{FF2B5EF4-FFF2-40B4-BE49-F238E27FC236}">
                <a16:creationId xmlns:a16="http://schemas.microsoft.com/office/drawing/2014/main" id="{64AEF1BF-B362-E235-03B7-EA20E1A72BE6}"/>
              </a:ext>
            </a:extLst>
          </p:cNvPr>
          <p:cNvPicPr>
            <a:picLocks noChangeAspect="1"/>
          </p:cNvPicPr>
          <p:nvPr/>
        </p:nvPicPr>
        <p:blipFill>
          <a:blip r:embed="rId4"/>
          <a:stretch>
            <a:fillRect/>
          </a:stretch>
        </p:blipFill>
        <p:spPr>
          <a:xfrm>
            <a:off x="4536008" y="759700"/>
            <a:ext cx="3820936" cy="1975205"/>
          </a:xfrm>
          <a:prstGeom prst="rect">
            <a:avLst/>
          </a:prstGeom>
        </p:spPr>
      </p:pic>
      <p:pic>
        <p:nvPicPr>
          <p:cNvPr id="2052" name="Picture 4" descr="No photo description available.">
            <a:extLst>
              <a:ext uri="{FF2B5EF4-FFF2-40B4-BE49-F238E27FC236}">
                <a16:creationId xmlns:a16="http://schemas.microsoft.com/office/drawing/2014/main" id="{A893C09A-C1C1-8A36-2E88-00E9024719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829" y="2726753"/>
            <a:ext cx="2976973" cy="198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solidFill>
                  <a:schemeClr val="bg2"/>
                </a:solidFill>
              </a:rPr>
              <a:t>Choice Reaction Time Task 	</a:t>
            </a:r>
            <a:r>
              <a:rPr lang="en-GB" dirty="0">
                <a:solidFill>
                  <a:schemeClr val="bg2"/>
                </a:solidFill>
              </a:rPr>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572000" y="762000"/>
            <a:ext cx="4516012" cy="41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rPr>
              <a:t>Three Blocks: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1: </a:t>
            </a:r>
            <a:r>
              <a:rPr lang="en-GB" sz="1600" dirty="0">
                <a:solidFill>
                  <a:schemeClr val="bg2"/>
                </a:solidFill>
              </a:rPr>
              <a:t>64 trials of shape followed by 64 trials of colour </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Mixed-rule: </a:t>
            </a:r>
            <a:r>
              <a:rPr lang="en-GB" sz="1600" dirty="0">
                <a:solidFill>
                  <a:schemeClr val="bg2"/>
                </a:solidFill>
              </a:rPr>
              <a:t>129 trials switching between shape and colour rule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2: </a:t>
            </a:r>
            <a:r>
              <a:rPr lang="en-GB" sz="1600" dirty="0">
                <a:solidFill>
                  <a:schemeClr val="bg2"/>
                </a:solidFill>
              </a:rPr>
              <a:t>64 trials of colour followed by 64 trials of shape</a:t>
            </a:r>
          </a:p>
          <a:p>
            <a:pPr marL="0" algn="ctr">
              <a:lnSpc>
                <a:spcPct val="90000"/>
              </a:lnSpc>
              <a:spcAft>
                <a:spcPts val="600"/>
              </a:spcAft>
            </a:pPr>
            <a:r>
              <a:rPr lang="en-GB" sz="1600" b="1" dirty="0">
                <a:solidFill>
                  <a:schemeClr val="bg2"/>
                </a:solidFill>
              </a:rPr>
              <a:t>n = 385</a:t>
            </a:r>
          </a:p>
          <a:p>
            <a:pPr marL="0">
              <a:lnSpc>
                <a:spcPct val="90000"/>
              </a:lnSpc>
              <a:spcAft>
                <a:spcPts val="600"/>
              </a:spcAft>
            </a:pPr>
            <a:r>
              <a:rPr lang="en-GB" sz="1600" b="1" dirty="0">
                <a:solidFill>
                  <a:schemeClr val="bg2"/>
                </a:solidFill>
              </a:rPr>
              <a:t>Within the Mixed-Rule Block:</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Repetition trials: </a:t>
            </a:r>
            <a:r>
              <a:rPr lang="en-GB" sz="1600" dirty="0">
                <a:solidFill>
                  <a:schemeClr val="bg2"/>
                </a:solidFill>
              </a:rPr>
              <a:t>two successive trials in which the same rule is applied (shape + shape)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Switch trials: </a:t>
            </a:r>
            <a:r>
              <a:rPr lang="en-GB" sz="1600" dirty="0">
                <a:solidFill>
                  <a:schemeClr val="bg2"/>
                </a:solidFill>
              </a:rPr>
              <a:t>rule changed from the preceding trial to the current trial (shape + colour)</a:t>
            </a:r>
          </a:p>
        </p:txBody>
      </p:sp>
    </p:spTree>
    <p:custDataLst>
      <p:tags r:id="rId1"/>
    </p:custDataLst>
    <p:extLst>
      <p:ext uri="{BB962C8B-B14F-4D97-AF65-F5344CB8AC3E}">
        <p14:creationId xmlns:p14="http://schemas.microsoft.com/office/powerpoint/2010/main" val="3043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712862" y="740229"/>
            <a:ext cx="4096402" cy="4147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latin typeface="Source Sans Pro" panose="020B0503030403020204" pitchFamily="34" charset="0"/>
              </a:rPr>
              <a:t>Trial Types: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Single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Repetition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Switch trials</a:t>
            </a:r>
          </a:p>
          <a:p>
            <a:pPr marL="285750" indent="-285750">
              <a:lnSpc>
                <a:spcPct val="90000"/>
              </a:lnSpc>
              <a:spcAft>
                <a:spcPts val="600"/>
              </a:spcAft>
              <a:buFont typeface="Arial" panose="020B0604020202020204" pitchFamily="34" charset="0"/>
              <a:buChar char="•"/>
            </a:pPr>
            <a:endParaRPr lang="en-GB" sz="1600" dirty="0">
              <a:solidFill>
                <a:schemeClr val="bg2"/>
              </a:solidFill>
              <a:latin typeface="Source Sans Pro" panose="020B0503030403020204" pitchFamily="34" charset="0"/>
            </a:endParaRPr>
          </a:p>
          <a:p>
            <a:pPr marL="0">
              <a:lnSpc>
                <a:spcPct val="90000"/>
              </a:lnSpc>
              <a:spcAft>
                <a:spcPts val="600"/>
              </a:spcAft>
            </a:pPr>
            <a:r>
              <a:rPr lang="en-GB" sz="1600" b="1" dirty="0">
                <a:solidFill>
                  <a:schemeClr val="bg2"/>
                </a:solidFill>
                <a:latin typeface="Source Sans Pro" panose="020B0503030403020204" pitchFamily="34" charset="0"/>
              </a:rPr>
              <a:t>Measures:</a:t>
            </a:r>
          </a:p>
          <a:p>
            <a:pPr marL="0">
              <a:lnSpc>
                <a:spcPct val="90000"/>
              </a:lnSpc>
              <a:spcAft>
                <a:spcPts val="600"/>
              </a:spcAft>
            </a:pPr>
            <a:r>
              <a:rPr lang="en-GB" sz="1600" b="1" dirty="0">
                <a:solidFill>
                  <a:schemeClr val="bg2"/>
                </a:solidFill>
                <a:latin typeface="Source Sans Pro" panose="020B0503030403020204" pitchFamily="34" charset="0"/>
              </a:rPr>
              <a:t>1. RTs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Mixing Costs: </a:t>
            </a:r>
            <a:r>
              <a:rPr lang="en-GB" sz="1600" dirty="0">
                <a:solidFill>
                  <a:schemeClr val="bg2"/>
                </a:solidFill>
                <a:latin typeface="Source Sans Pro" panose="020B0503030403020204" pitchFamily="34" charset="0"/>
              </a:rPr>
              <a:t>RT performance cost of mixing two tasks (repetition trial RTs – single trial RTs)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Switching Costs: </a:t>
            </a:r>
            <a:r>
              <a:rPr lang="en-GB" sz="1600" dirty="0">
                <a:solidFill>
                  <a:schemeClr val="bg2"/>
                </a:solidFill>
                <a:latin typeface="Source Sans Pro" panose="020B0503030403020204" pitchFamily="34" charset="0"/>
              </a:rPr>
              <a:t>RT performance cost of switching from one task to another (switch trial RTs – repetition trial RTs)</a:t>
            </a:r>
          </a:p>
          <a:p>
            <a:pPr marL="0">
              <a:lnSpc>
                <a:spcPct val="90000"/>
              </a:lnSpc>
              <a:spcAft>
                <a:spcPts val="600"/>
              </a:spcAft>
              <a:buSzPct val="150000"/>
            </a:pPr>
            <a:r>
              <a:rPr lang="en-GB" sz="1600" b="1" dirty="0">
                <a:solidFill>
                  <a:schemeClr val="bg2"/>
                </a:solidFill>
                <a:latin typeface="Source Sans Pro" panose="020B0503030403020204" pitchFamily="34" charset="0"/>
              </a:rPr>
              <a:t>2. Accuracy Score</a:t>
            </a:r>
          </a:p>
        </p:txBody>
      </p:sp>
      <p:pic>
        <p:nvPicPr>
          <p:cNvPr id="6" name="Graphic 5" descr="Clipboard Mixed outline">
            <a:extLst>
              <a:ext uri="{FF2B5EF4-FFF2-40B4-BE49-F238E27FC236}">
                <a16:creationId xmlns:a16="http://schemas.microsoft.com/office/drawing/2014/main" id="{F5A9C43F-4AF6-DDF7-41C2-F4AC428CE3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81246">
            <a:off x="3143221" y="932469"/>
            <a:ext cx="1275062" cy="1275062"/>
          </a:xfrm>
          <a:prstGeom prst="rect">
            <a:avLst/>
          </a:prstGeom>
        </p:spPr>
      </p:pic>
    </p:spTree>
    <p:custDataLst>
      <p:tags r:id="rId1"/>
    </p:custDataLst>
    <p:extLst>
      <p:ext uri="{BB962C8B-B14F-4D97-AF65-F5344CB8AC3E}">
        <p14:creationId xmlns:p14="http://schemas.microsoft.com/office/powerpoint/2010/main" val="30247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699A3F-91B6-84CF-A0C6-10AC188B02AE}"/>
              </a:ext>
            </a:extLst>
          </p:cNvPr>
          <p:cNvSpPr>
            <a:spLocks noGrp="1"/>
          </p:cNvSpPr>
          <p:nvPr>
            <p:ph type="title"/>
          </p:nvPr>
        </p:nvSpPr>
        <p:spPr/>
        <p:txBody>
          <a:bodyPr/>
          <a:lstStyle/>
          <a:p>
            <a:r>
              <a:rPr lang="en-GB" dirty="0"/>
              <a:t>CS Expertise</a:t>
            </a:r>
          </a:p>
        </p:txBody>
      </p:sp>
      <p:sp>
        <p:nvSpPr>
          <p:cNvPr id="4" name="Slide Number Placeholder 3">
            <a:extLst>
              <a:ext uri="{FF2B5EF4-FFF2-40B4-BE49-F238E27FC236}">
                <a16:creationId xmlns:a16="http://schemas.microsoft.com/office/drawing/2014/main" id="{A8EE33E9-4D5A-0812-7E0F-41EE28945E0C}"/>
              </a:ext>
            </a:extLst>
          </p:cNvPr>
          <p:cNvSpPr>
            <a:spLocks noGrp="1"/>
          </p:cNvSpPr>
          <p:nvPr>
            <p:ph type="sldNum" idx="12"/>
          </p:nvPr>
        </p:nvSpPr>
        <p:spPr/>
        <p:txBody>
          <a:bodyPr/>
          <a:lstStyle/>
          <a:p>
            <a:pPr lvl="0"/>
            <a:fld id="{00000000-1234-1234-1234-123412341234}" type="slidenum">
              <a:rPr lang="en-GB" smtClean="0"/>
              <a:pPr lvl="0"/>
              <a:t>8</a:t>
            </a:fld>
            <a:endParaRPr lang="en-GB"/>
          </a:p>
        </p:txBody>
      </p:sp>
      <p:sp>
        <p:nvSpPr>
          <p:cNvPr id="15" name="Text Placeholder 2">
            <a:extLst>
              <a:ext uri="{FF2B5EF4-FFF2-40B4-BE49-F238E27FC236}">
                <a16:creationId xmlns:a16="http://schemas.microsoft.com/office/drawing/2014/main" id="{D143322E-DA39-08EC-55D7-35D31ECB746D}"/>
              </a:ext>
            </a:extLst>
          </p:cNvPr>
          <p:cNvSpPr txBox="1">
            <a:spLocks/>
          </p:cNvSpPr>
          <p:nvPr/>
        </p:nvSpPr>
        <p:spPr>
          <a:xfrm>
            <a:off x="1309988" y="4693979"/>
            <a:ext cx="4855068" cy="37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a:t>scatterplot3d</a:t>
            </a:r>
            <a:r>
              <a:rPr lang="en-US" sz="1400" dirty="0"/>
              <a:t> function from the scatterplot3d package in R</a:t>
            </a:r>
            <a:endParaRPr lang="en-GB" sz="1400" dirty="0"/>
          </a:p>
        </p:txBody>
      </p:sp>
      <p:sp>
        <p:nvSpPr>
          <p:cNvPr id="2" name="AutoShape 2">
            <a:extLst>
              <a:ext uri="{FF2B5EF4-FFF2-40B4-BE49-F238E27FC236}">
                <a16:creationId xmlns:a16="http://schemas.microsoft.com/office/drawing/2014/main" id="{2CD6A549-2AC4-7FA9-D777-32A8C8517E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5" name="Picture 4" descr="A graph of different colored dots&#10;&#10;Description automatically generated">
            <a:extLst>
              <a:ext uri="{FF2B5EF4-FFF2-40B4-BE49-F238E27FC236}">
                <a16:creationId xmlns:a16="http://schemas.microsoft.com/office/drawing/2014/main" id="{E61DFB7C-83BA-7BFE-7044-91ACA239E808}"/>
              </a:ext>
            </a:extLst>
          </p:cNvPr>
          <p:cNvPicPr>
            <a:picLocks noChangeAspect="1"/>
          </p:cNvPicPr>
          <p:nvPr/>
        </p:nvPicPr>
        <p:blipFill rotWithShape="1">
          <a:blip r:embed="rId3"/>
          <a:srcRect l="3951" t="13867" b="6327"/>
          <a:stretch/>
        </p:blipFill>
        <p:spPr>
          <a:xfrm>
            <a:off x="111884" y="1403644"/>
            <a:ext cx="3960000" cy="3290335"/>
          </a:xfrm>
          <a:prstGeom prst="rect">
            <a:avLst/>
          </a:prstGeom>
        </p:spPr>
      </p:pic>
      <p:pic>
        <p:nvPicPr>
          <p:cNvPr id="7" name="Picture 6" descr="A graph of different colored dots&#10;&#10;Description automatically generated">
            <a:extLst>
              <a:ext uri="{FF2B5EF4-FFF2-40B4-BE49-F238E27FC236}">
                <a16:creationId xmlns:a16="http://schemas.microsoft.com/office/drawing/2014/main" id="{389D3F56-3D0D-8AA0-D498-9F941E10A3D8}"/>
              </a:ext>
            </a:extLst>
          </p:cNvPr>
          <p:cNvPicPr>
            <a:picLocks noChangeAspect="1"/>
          </p:cNvPicPr>
          <p:nvPr/>
        </p:nvPicPr>
        <p:blipFill rotWithShape="1">
          <a:blip r:embed="rId4"/>
          <a:srcRect l="3951" t="14049" b="6145"/>
          <a:stretch/>
        </p:blipFill>
        <p:spPr>
          <a:xfrm>
            <a:off x="5041832" y="1403642"/>
            <a:ext cx="3960000" cy="3290337"/>
          </a:xfrm>
          <a:prstGeom prst="rect">
            <a:avLst/>
          </a:prstGeom>
        </p:spPr>
      </p:pic>
      <p:sp>
        <p:nvSpPr>
          <p:cNvPr id="9" name="TextBox 8">
            <a:extLst>
              <a:ext uri="{FF2B5EF4-FFF2-40B4-BE49-F238E27FC236}">
                <a16:creationId xmlns:a16="http://schemas.microsoft.com/office/drawing/2014/main" id="{8ABBDB73-41F0-0738-CEA6-808CC7E1A3EE}"/>
              </a:ext>
            </a:extLst>
          </p:cNvPr>
          <p:cNvSpPr txBox="1"/>
          <p:nvPr/>
        </p:nvSpPr>
        <p:spPr>
          <a:xfrm>
            <a:off x="3481329" y="1125038"/>
            <a:ext cx="2181342" cy="95410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 </a:t>
            </a:r>
            <a:r>
              <a:rPr lang="en-GB" dirty="0">
                <a:solidFill>
                  <a:srgbClr val="00FF00"/>
                </a:solidFill>
                <a:latin typeface="Source Sans Pro" panose="020B0503030403020204" pitchFamily="34" charset="0"/>
              </a:rPr>
              <a:t>N = 34</a:t>
            </a:r>
            <a:r>
              <a:rPr lang="en-GB" b="1" dirty="0">
                <a:solidFill>
                  <a:srgbClr val="00FF00"/>
                </a:solidFill>
                <a:latin typeface="Source Sans Pro" panose="020B0503030403020204" pitchFamily="34" charset="0"/>
              </a:rPr>
              <a:t> </a:t>
            </a:r>
          </a:p>
          <a:p>
            <a:pPr algn="ctr"/>
            <a:r>
              <a:rPr lang="en-GB" b="1" dirty="0">
                <a:solidFill>
                  <a:srgbClr val="3772FF"/>
                </a:solidFill>
                <a:latin typeface="Source Sans Pro" panose="020B0503030403020204" pitchFamily="34" charset="0"/>
              </a:rPr>
              <a:t>Aspiring </a:t>
            </a:r>
            <a:r>
              <a:rPr lang="en-GB" dirty="0">
                <a:solidFill>
                  <a:srgbClr val="3772FF"/>
                </a:solidFill>
                <a:latin typeface="Source Sans Pro" panose="020B0503030403020204" pitchFamily="34" charset="0"/>
              </a:rPr>
              <a:t> N = 22</a:t>
            </a:r>
            <a:endParaRPr lang="en-GB" b="1" dirty="0">
              <a:solidFill>
                <a:srgbClr val="3772FF"/>
              </a:solidFill>
              <a:latin typeface="Source Sans Pro" panose="020B0503030403020204" pitchFamily="34" charset="0"/>
            </a:endParaRPr>
          </a:p>
          <a:p>
            <a:pPr algn="ctr"/>
            <a:r>
              <a:rPr lang="en-GB" b="1" dirty="0">
                <a:solidFill>
                  <a:srgbClr val="F038FF"/>
                </a:solidFill>
                <a:latin typeface="Source Sans Pro" panose="020B0503030403020204" pitchFamily="34" charset="0"/>
              </a:rPr>
              <a:t>Experienced </a:t>
            </a:r>
            <a:r>
              <a:rPr lang="en-GB" dirty="0">
                <a:solidFill>
                  <a:srgbClr val="F038FF"/>
                </a:solidFill>
                <a:latin typeface="Source Sans Pro" panose="020B0503030403020204" pitchFamily="34" charset="0"/>
              </a:rPr>
              <a:t> N = 101</a:t>
            </a:r>
            <a:endParaRPr lang="en-GB" b="1" dirty="0">
              <a:solidFill>
                <a:srgbClr val="F038FF"/>
              </a:solidFill>
              <a:latin typeface="Source Sans Pro" panose="020B0503030403020204" pitchFamily="34" charset="0"/>
            </a:endParaRPr>
          </a:p>
          <a:p>
            <a:pPr algn="ctr"/>
            <a:r>
              <a:rPr lang="en-GB" b="1" dirty="0">
                <a:solidFill>
                  <a:srgbClr val="F5BB00"/>
                </a:solidFill>
                <a:latin typeface="Source Sans Pro" panose="020B0503030403020204" pitchFamily="34" charset="0"/>
              </a:rPr>
              <a:t>Novice </a:t>
            </a:r>
            <a:r>
              <a:rPr lang="en-GB" dirty="0">
                <a:solidFill>
                  <a:srgbClr val="F5BB00"/>
                </a:solidFill>
                <a:latin typeface="Source Sans Pro" panose="020B0503030403020204" pitchFamily="34" charset="0"/>
              </a:rPr>
              <a:t>N = 78</a:t>
            </a:r>
            <a:endParaRPr lang="en-GB" b="1" dirty="0">
              <a:solidFill>
                <a:srgbClr val="F5BB00"/>
              </a:solidFill>
              <a:latin typeface="Source Sans Pro" panose="020B0503030403020204" pitchFamily="34" charset="0"/>
            </a:endParaRPr>
          </a:p>
        </p:txBody>
      </p:sp>
      <p:sp>
        <p:nvSpPr>
          <p:cNvPr id="3" name="Text Placeholder 2">
            <a:extLst>
              <a:ext uri="{FF2B5EF4-FFF2-40B4-BE49-F238E27FC236}">
                <a16:creationId xmlns:a16="http://schemas.microsoft.com/office/drawing/2014/main" id="{4F3352EB-1319-D5A7-6FD9-974B6754D0F4}"/>
              </a:ext>
            </a:extLst>
          </p:cNvPr>
          <p:cNvSpPr txBox="1">
            <a:spLocks/>
          </p:cNvSpPr>
          <p:nvPr/>
        </p:nvSpPr>
        <p:spPr>
          <a:xfrm>
            <a:off x="-132080" y="569624"/>
            <a:ext cx="10800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2000" b="1" i="1" dirty="0"/>
              <a:t>N</a:t>
            </a:r>
            <a:r>
              <a:rPr lang="en-US" sz="2000" b="1" dirty="0"/>
              <a:t> = 235</a:t>
            </a:r>
            <a:endParaRPr lang="en-GB" sz="2000" dirty="0"/>
          </a:p>
        </p:txBody>
      </p:sp>
      <p:sp>
        <p:nvSpPr>
          <p:cNvPr id="6" name="TextBox 5">
            <a:extLst>
              <a:ext uri="{FF2B5EF4-FFF2-40B4-BE49-F238E27FC236}">
                <a16:creationId xmlns:a16="http://schemas.microsoft.com/office/drawing/2014/main" id="{1CC50B64-B200-A317-F63E-59CA702EFF2E}"/>
              </a:ext>
            </a:extLst>
          </p:cNvPr>
          <p:cNvSpPr txBox="1"/>
          <p:nvPr/>
        </p:nvSpPr>
        <p:spPr>
          <a:xfrm>
            <a:off x="1372501" y="727468"/>
            <a:ext cx="2836707" cy="400110"/>
          </a:xfrm>
          <a:prstGeom prst="rect">
            <a:avLst/>
          </a:prstGeom>
          <a:noFill/>
        </p:spPr>
        <p:txBody>
          <a:bodyPr wrap="square" rtlCol="0">
            <a:spAutoFit/>
          </a:bodyPr>
          <a:lstStyle/>
          <a:p>
            <a:r>
              <a:rPr lang="en-GB" sz="2000" dirty="0">
                <a:solidFill>
                  <a:schemeClr val="bg2"/>
                </a:solidFill>
                <a:latin typeface="Source Sans Pro" panose="020B0503030403020204" pitchFamily="34" charset="0"/>
              </a:rPr>
              <a:t>4 CS Expertise Measures</a:t>
            </a:r>
          </a:p>
        </p:txBody>
      </p:sp>
      <p:sp>
        <p:nvSpPr>
          <p:cNvPr id="10" name="TextBox 9">
            <a:extLst>
              <a:ext uri="{FF2B5EF4-FFF2-40B4-BE49-F238E27FC236}">
                <a16:creationId xmlns:a16="http://schemas.microsoft.com/office/drawing/2014/main" id="{F1365D2A-524F-0A23-4BA2-0691658F8A81}"/>
              </a:ext>
            </a:extLst>
          </p:cNvPr>
          <p:cNvSpPr txBox="1"/>
          <p:nvPr/>
        </p:nvSpPr>
        <p:spPr>
          <a:xfrm>
            <a:off x="4961603" y="728979"/>
            <a:ext cx="3028784" cy="400110"/>
          </a:xfrm>
          <a:prstGeom prst="rect">
            <a:avLst/>
          </a:prstGeom>
          <a:noFill/>
        </p:spPr>
        <p:txBody>
          <a:bodyPr wrap="square" rtlCol="0">
            <a:spAutoFit/>
          </a:bodyPr>
          <a:lstStyle/>
          <a:p>
            <a:r>
              <a:rPr lang="en-GB" sz="2000" b="1" dirty="0">
                <a:solidFill>
                  <a:schemeClr val="bg2"/>
                </a:solidFill>
                <a:latin typeface="Source Sans Pro" panose="020B0503030403020204" pitchFamily="34" charset="0"/>
              </a:rPr>
              <a:t>K-means cluster analysis</a:t>
            </a:r>
          </a:p>
        </p:txBody>
      </p:sp>
      <p:sp>
        <p:nvSpPr>
          <p:cNvPr id="11" name="Arrow: Right 10">
            <a:extLst>
              <a:ext uri="{FF2B5EF4-FFF2-40B4-BE49-F238E27FC236}">
                <a16:creationId xmlns:a16="http://schemas.microsoft.com/office/drawing/2014/main" id="{6FC4D9EB-298C-B1AE-03EC-BBFD5A194441}"/>
              </a:ext>
            </a:extLst>
          </p:cNvPr>
          <p:cNvSpPr/>
          <p:nvPr/>
        </p:nvSpPr>
        <p:spPr>
          <a:xfrm>
            <a:off x="4212000" y="734231"/>
            <a:ext cx="720000" cy="36000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92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6" grpId="0"/>
      <p:bldP spid="1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Processing Speed</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63600"/>
            <a:ext cx="8818950" cy="2982259"/>
          </a:xfrm>
        </p:spPr>
        <p:txBody>
          <a:bodyPr/>
          <a:lstStyle/>
          <a:p>
            <a:r>
              <a:rPr lang="en-GB" b="1" dirty="0">
                <a:solidFill>
                  <a:schemeClr val="tx2"/>
                </a:solidFill>
              </a:rPr>
              <a:t>No differences </a:t>
            </a:r>
            <a:r>
              <a:rPr lang="en-GB" dirty="0"/>
              <a:t>in </a:t>
            </a:r>
            <a:r>
              <a:rPr lang="en-GB" b="1" dirty="0"/>
              <a:t>accuracy scores</a:t>
            </a:r>
            <a:r>
              <a:rPr lang="en-GB" dirty="0"/>
              <a:t>, but </a:t>
            </a:r>
            <a:r>
              <a:rPr lang="en-GB" b="1" dirty="0">
                <a:solidFill>
                  <a:schemeClr val="tx2"/>
                </a:solidFill>
              </a:rPr>
              <a:t>decisive evidence </a:t>
            </a:r>
            <a:r>
              <a:rPr lang="en-GB" dirty="0"/>
              <a:t>in favour of a main effect of expertise group on </a:t>
            </a:r>
            <a:r>
              <a:rPr lang="en-GB" b="1" dirty="0"/>
              <a:t>mean RTs: </a:t>
            </a:r>
            <a:r>
              <a:rPr lang="en-GB" b="1" i="1" dirty="0">
                <a:solidFill>
                  <a:schemeClr val="accent3"/>
                </a:solidFill>
              </a:rPr>
              <a:t>p </a:t>
            </a:r>
            <a:r>
              <a:rPr lang="en-GB" b="1" dirty="0">
                <a:solidFill>
                  <a:schemeClr val="accent3"/>
                </a:solidFill>
              </a:rPr>
              <a:t>&lt;.001, BF = 227.63</a:t>
            </a:r>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11" name="Picture 10" descr="A group of arrows with different colors&#10;&#10;Description automatically generated">
            <a:extLst>
              <a:ext uri="{FF2B5EF4-FFF2-40B4-BE49-F238E27FC236}">
                <a16:creationId xmlns:a16="http://schemas.microsoft.com/office/drawing/2014/main" id="{917DB4EB-72E0-1210-5FA7-9E865C8EB160}"/>
              </a:ext>
            </a:extLst>
          </p:cNvPr>
          <p:cNvPicPr>
            <a:picLocks noChangeAspect="1"/>
          </p:cNvPicPr>
          <p:nvPr/>
        </p:nvPicPr>
        <p:blipFill>
          <a:blip r:embed="rId4"/>
          <a:stretch>
            <a:fillRect/>
          </a:stretch>
        </p:blipFill>
        <p:spPr>
          <a:xfrm>
            <a:off x="1985896" y="2253030"/>
            <a:ext cx="5040000" cy="2520000"/>
          </a:xfrm>
          <a:prstGeom prst="rect">
            <a:avLst/>
          </a:prstGeom>
        </p:spPr>
      </p:pic>
      <p:sp>
        <p:nvSpPr>
          <p:cNvPr id="12" name="TextBox 11">
            <a:extLst>
              <a:ext uri="{FF2B5EF4-FFF2-40B4-BE49-F238E27FC236}">
                <a16:creationId xmlns:a16="http://schemas.microsoft.com/office/drawing/2014/main" id="{4ECF1352-FDD8-CF9E-E595-CD950C94ABB4}"/>
              </a:ext>
            </a:extLst>
          </p:cNvPr>
          <p:cNvSpPr txBox="1"/>
          <p:nvPr/>
        </p:nvSpPr>
        <p:spPr>
          <a:xfrm>
            <a:off x="2244081" y="2212209"/>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774.31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4BA8C9DC-C8B5-06C7-5B20-A3F5DEB12593}"/>
              </a:ext>
            </a:extLst>
          </p:cNvPr>
          <p:cNvSpPr txBox="1"/>
          <p:nvPr/>
        </p:nvSpPr>
        <p:spPr>
          <a:xfrm>
            <a:off x="5550509" y="2487205"/>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688.35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DD2D438C-B23B-8F61-79DC-80FF06D5EB75}"/>
              </a:ext>
            </a:extLst>
          </p:cNvPr>
          <p:cNvSpPr txBox="1"/>
          <p:nvPr/>
        </p:nvSpPr>
        <p:spPr>
          <a:xfrm>
            <a:off x="3326570" y="2506562"/>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696.61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5" name="TextBox 14">
            <a:extLst>
              <a:ext uri="{FF2B5EF4-FFF2-40B4-BE49-F238E27FC236}">
                <a16:creationId xmlns:a16="http://schemas.microsoft.com/office/drawing/2014/main" id="{63C5A1CC-6298-3F35-EB53-9BF8105FED26}"/>
              </a:ext>
            </a:extLst>
          </p:cNvPr>
          <p:cNvSpPr txBox="1"/>
          <p:nvPr/>
        </p:nvSpPr>
        <p:spPr>
          <a:xfrm>
            <a:off x="4468020" y="2271605"/>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733.84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16" name="Text Placeholder 2">
            <a:extLst>
              <a:ext uri="{FF2B5EF4-FFF2-40B4-BE49-F238E27FC236}">
                <a16:creationId xmlns:a16="http://schemas.microsoft.com/office/drawing/2014/main" id="{85529F42-62B6-2D6B-460C-1B48F6B1BCD2}"/>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Tree>
    <p:custDataLst>
      <p:tags r:id="rId1"/>
    </p:custDataLst>
    <p:extLst>
      <p:ext uri="{BB962C8B-B14F-4D97-AF65-F5344CB8AC3E}">
        <p14:creationId xmlns:p14="http://schemas.microsoft.com/office/powerpoint/2010/main" val="104695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3|24.5"/>
</p:tagLst>
</file>

<file path=ppt/tags/tag2.xml><?xml version="1.0" encoding="utf-8"?>
<p:tagLst xmlns:a="http://schemas.openxmlformats.org/drawingml/2006/main" xmlns:r="http://schemas.openxmlformats.org/officeDocument/2006/relationships" xmlns:p="http://schemas.openxmlformats.org/presentationml/2006/main">
  <p:tag name="TIMING" val="|29.3|24.5"/>
</p:tagLst>
</file>

<file path=ppt/tags/tag3.xml><?xml version="1.0" encoding="utf-8"?>
<p:tagLst xmlns:a="http://schemas.openxmlformats.org/drawingml/2006/main" xmlns:r="http://schemas.openxmlformats.org/officeDocument/2006/relationships" xmlns:p="http://schemas.openxmlformats.org/presentationml/2006/main">
  <p:tag name="TIMING" val="|50.7"/>
</p:tagLst>
</file>

<file path=ppt/tags/tag4.xml><?xml version="1.0" encoding="utf-8"?>
<p:tagLst xmlns:a="http://schemas.openxmlformats.org/drawingml/2006/main" xmlns:r="http://schemas.openxmlformats.org/officeDocument/2006/relationships" xmlns:p="http://schemas.openxmlformats.org/presentationml/2006/main">
  <p:tag name="TIMING" val="|50.7"/>
</p:tagLst>
</file>

<file path=ppt/tags/tag5.xml><?xml version="1.0" encoding="utf-8"?>
<p:tagLst xmlns:a="http://schemas.openxmlformats.org/drawingml/2006/main" xmlns:r="http://schemas.openxmlformats.org/officeDocument/2006/relationships" xmlns:p="http://schemas.openxmlformats.org/presentationml/2006/main">
  <p:tag name="TIMING" val="|50.7"/>
</p:tagLst>
</file>

<file path=ppt/tags/tag6.xml><?xml version="1.0" encoding="utf-8"?>
<p:tagLst xmlns:a="http://schemas.openxmlformats.org/drawingml/2006/main" xmlns:r="http://schemas.openxmlformats.org/officeDocument/2006/relationships" xmlns:p="http://schemas.openxmlformats.org/presentationml/2006/main">
  <p:tag name="TIMING" val="|50.7"/>
</p:tagLst>
</file>

<file path=ppt/tags/tag7.xml><?xml version="1.0" encoding="utf-8"?>
<p:tagLst xmlns:a="http://schemas.openxmlformats.org/drawingml/2006/main" xmlns:r="http://schemas.openxmlformats.org/officeDocument/2006/relationships" xmlns:p="http://schemas.openxmlformats.org/presentationml/2006/main">
  <p:tag name="TIMING" val="|50.7"/>
</p:tagLst>
</file>

<file path=ppt/tags/tag8.xml><?xml version="1.0" encoding="utf-8"?>
<p:tagLst xmlns:a="http://schemas.openxmlformats.org/drawingml/2006/main" xmlns:r="http://schemas.openxmlformats.org/officeDocument/2006/relationships" xmlns:p="http://schemas.openxmlformats.org/presentationml/2006/main">
  <p:tag name="TIMING" val="|50.7"/>
</p:tagLst>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4146</TotalTime>
  <Words>2543</Words>
  <Application>Microsoft Office PowerPoint</Application>
  <PresentationFormat>On-screen Show (16:9)</PresentationFormat>
  <Paragraphs>239</Paragraphs>
  <Slides>17</Slides>
  <Notes>17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Source Sans Pro</vt:lpstr>
      <vt:lpstr>Source Sans Pro Black</vt:lpstr>
      <vt:lpstr>Times New Roman</vt:lpstr>
      <vt:lpstr>Symbol</vt:lpstr>
      <vt:lpstr>Arial</vt:lpstr>
      <vt:lpstr>Source Sans Pro Semibold</vt:lpstr>
      <vt:lpstr>Simple Light</vt:lpstr>
      <vt:lpstr>Cognitive correlates of First-Person Shooter gaming: A cross-sectional study of Counter-Strike players</vt:lpstr>
      <vt:lpstr>Cognitively Plasticity &amp; Video Games</vt:lpstr>
      <vt:lpstr>Cognition &amp; Video Games</vt:lpstr>
      <vt:lpstr>Research Questions</vt:lpstr>
      <vt:lpstr>Counter-Strike</vt:lpstr>
      <vt:lpstr>Method</vt:lpstr>
      <vt:lpstr>Method</vt:lpstr>
      <vt:lpstr>CS Expertise</vt:lpstr>
      <vt:lpstr>Processing Speed</vt:lpstr>
      <vt:lpstr>RTs across trial types</vt:lpstr>
      <vt:lpstr>Multitasking Costs</vt:lpstr>
      <vt:lpstr>Drift-diffusion model (DDM)</vt:lpstr>
      <vt:lpstr>Drift rates (v) across trial types</vt:lpstr>
      <vt:lpstr>Boundary Separations (a) across trial types</vt:lpstr>
      <vt:lpstr>Non-decision times (t0) across trial types</vt:lpstr>
      <vt:lpstr>Conclusions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246</cp:revision>
  <dcterms:created xsi:type="dcterms:W3CDTF">2023-02-20T10:33:55Z</dcterms:created>
  <dcterms:modified xsi:type="dcterms:W3CDTF">2024-10-11T13:44:35Z</dcterms:modified>
</cp:coreProperties>
</file>